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04" r:id="rId3"/>
    <p:sldId id="257" r:id="rId4"/>
    <p:sldId id="258" r:id="rId5"/>
    <p:sldId id="268" r:id="rId6"/>
    <p:sldId id="281" r:id="rId7"/>
    <p:sldId id="271" r:id="rId8"/>
    <p:sldId id="276" r:id="rId9"/>
    <p:sldId id="272" r:id="rId10"/>
    <p:sldId id="273" r:id="rId11"/>
    <p:sldId id="274" r:id="rId12"/>
    <p:sldId id="278" r:id="rId13"/>
    <p:sldId id="279" r:id="rId14"/>
    <p:sldId id="280" r:id="rId15"/>
    <p:sldId id="282" r:id="rId16"/>
    <p:sldId id="283" r:id="rId17"/>
    <p:sldId id="284" r:id="rId18"/>
    <p:sldId id="285" r:id="rId19"/>
    <p:sldId id="286" r:id="rId20"/>
    <p:sldId id="287" r:id="rId21"/>
    <p:sldId id="308" r:id="rId22"/>
    <p:sldId id="312" r:id="rId23"/>
    <p:sldId id="288" r:id="rId24"/>
    <p:sldId id="289" r:id="rId25"/>
    <p:sldId id="290" r:id="rId26"/>
    <p:sldId id="305" r:id="rId27"/>
    <p:sldId id="306" r:id="rId28"/>
    <p:sldId id="291" r:id="rId29"/>
    <p:sldId id="316" r:id="rId30"/>
    <p:sldId id="292" r:id="rId31"/>
    <p:sldId id="313" r:id="rId32"/>
    <p:sldId id="307" r:id="rId33"/>
    <p:sldId id="314" r:id="rId34"/>
    <p:sldId id="309" r:id="rId35"/>
    <p:sldId id="315" r:id="rId36"/>
    <p:sldId id="294" r:id="rId37"/>
    <p:sldId id="310" r:id="rId38"/>
    <p:sldId id="311" r:id="rId39"/>
    <p:sldId id="295" r:id="rId40"/>
    <p:sldId id="296" r:id="rId41"/>
    <p:sldId id="298" r:id="rId42"/>
    <p:sldId id="293"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4" autoAdjust="0"/>
    <p:restoredTop sz="93800" autoAdjust="0"/>
  </p:normalViewPr>
  <p:slideViewPr>
    <p:cSldViewPr>
      <p:cViewPr varScale="1">
        <p:scale>
          <a:sx n="67" d="100"/>
          <a:sy n="67" d="100"/>
        </p:scale>
        <p:origin x="1620" y="6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B77-41B5-94AF-EBE06EE54053}"/>
            </c:ext>
          </c:extLst>
        </c:ser>
        <c:ser>
          <c:idx val="1"/>
          <c:order val="1"/>
          <c:tx>
            <c:strRef>
              <c:f>Sheet1!$C$1</c:f>
              <c:strCache>
                <c:ptCount val="1"/>
                <c:pt idx="0">
                  <c:v>Series 2</c:v>
                </c:pt>
              </c:strCache>
            </c:strRef>
          </c:tx>
          <c:spPr>
            <a:solidFill>
              <a:schemeClr val="accent4"/>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B77-41B5-94AF-EBE06EE54053}"/>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B77-41B5-94AF-EBE06EE54053}"/>
            </c:ext>
          </c:extLst>
        </c:ser>
        <c:dLbls>
          <c:showLegendKey val="0"/>
          <c:showVal val="0"/>
          <c:showCatName val="0"/>
          <c:showSerName val="0"/>
          <c:showPercent val="0"/>
          <c:showBubbleSize val="0"/>
        </c:dLbls>
        <c:gapWidth val="150"/>
        <c:overlap val="100"/>
        <c:axId val="116034176"/>
        <c:axId val="116048256"/>
      </c:barChart>
      <c:catAx>
        <c:axId val="116034176"/>
        <c:scaling>
          <c:orientation val="minMax"/>
        </c:scaling>
        <c:delete val="0"/>
        <c:axPos val="b"/>
        <c:numFmt formatCode="General" sourceLinked="0"/>
        <c:majorTickMark val="out"/>
        <c:minorTickMark val="none"/>
        <c:tickLblPos val="nextTo"/>
        <c:txPr>
          <a:bodyPr/>
          <a:lstStyle/>
          <a:p>
            <a:pPr>
              <a:defRPr>
                <a:latin typeface="Proxima Nova Rg" panose="02000506030000020004" pitchFamily="2" charset="0"/>
              </a:defRPr>
            </a:pPr>
            <a:endParaRPr lang="en-US"/>
          </a:p>
        </c:txPr>
        <c:crossAx val="116048256"/>
        <c:crosses val="autoZero"/>
        <c:auto val="1"/>
        <c:lblAlgn val="ctr"/>
        <c:lblOffset val="100"/>
        <c:noMultiLvlLbl val="0"/>
      </c:catAx>
      <c:valAx>
        <c:axId val="116048256"/>
        <c:scaling>
          <c:orientation val="minMax"/>
        </c:scaling>
        <c:delete val="0"/>
        <c:axPos val="l"/>
        <c:majorGridlines/>
        <c:numFmt formatCode="0%" sourceLinked="1"/>
        <c:majorTickMark val="out"/>
        <c:minorTickMark val="none"/>
        <c:tickLblPos val="nextTo"/>
        <c:txPr>
          <a:bodyPr/>
          <a:lstStyle/>
          <a:p>
            <a:pPr>
              <a:defRPr>
                <a:latin typeface="Proxima Nova Rg" panose="02000506030000020004" pitchFamily="2" charset="0"/>
              </a:defRPr>
            </a:pPr>
            <a:endParaRPr lang="en-US"/>
          </a:p>
        </c:txPr>
        <c:crossAx val="116034176"/>
        <c:crosses val="autoZero"/>
        <c:crossBetween val="between"/>
      </c:valAx>
    </c:plotArea>
    <c:legend>
      <c:legendPos val="r"/>
      <c:overlay val="0"/>
      <c:txPr>
        <a:bodyPr/>
        <a:lstStyle/>
        <a:p>
          <a:pPr>
            <a:defRPr>
              <a:latin typeface="Proxima Nova Rg" panose="02000506030000020004"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5DCF1C-C674-4B53-8A79-85897887F21C}" type="datetimeFigureOut">
              <a:rPr lang="en-US" smtClean="0"/>
              <a:t>3/14/2022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D748CE-7C11-45B7-937B-06DD8B9C6C07}" type="slidenum">
              <a:rPr lang="en-US" smtClean="0"/>
              <a:t>‹#›</a:t>
            </a:fld>
            <a:endParaRPr lang="en-US"/>
          </a:p>
        </p:txBody>
      </p:sp>
    </p:spTree>
    <p:extLst>
      <p:ext uri="{BB962C8B-B14F-4D97-AF65-F5344CB8AC3E}">
        <p14:creationId xmlns:p14="http://schemas.microsoft.com/office/powerpoint/2010/main" val="146811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13A1A-CF9D-43CA-832E-90BCB0EF2678}" type="datetimeFigureOut">
              <a:rPr lang="en-US" smtClean="0"/>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5B596-D33F-47CD-95B3-7A7CE83D76EA}" type="slidenum">
              <a:rPr lang="en-US" smtClean="0"/>
              <a:t>‹#›</a:t>
            </a:fld>
            <a:endParaRPr lang="en-US"/>
          </a:p>
        </p:txBody>
      </p:sp>
    </p:spTree>
    <p:extLst>
      <p:ext uri="{BB962C8B-B14F-4D97-AF65-F5344CB8AC3E}">
        <p14:creationId xmlns:p14="http://schemas.microsoft.com/office/powerpoint/2010/main" val="409895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8pT6LQ-mZ3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youtu.be/gsYL4PC0hy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l2zLCCRT-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gsYL4PC0hy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people to introduce themselves</a:t>
            </a:r>
            <a:r>
              <a:rPr lang="en-US" baseline="0" dirty="0" smtClean="0"/>
              <a:t> and describe how they think this picture relates to grief and loss</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2</a:t>
            </a:fld>
            <a:endParaRPr lang="en-US"/>
          </a:p>
        </p:txBody>
      </p:sp>
    </p:spTree>
    <p:extLst>
      <p:ext uri="{BB962C8B-B14F-4D97-AF65-F5344CB8AC3E}">
        <p14:creationId xmlns:p14="http://schemas.microsoft.com/office/powerpoint/2010/main" val="285267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should staff be concerned</a:t>
            </a:r>
          </a:p>
          <a:p>
            <a:r>
              <a:rPr lang="en-US" dirty="0" smtClean="0"/>
              <a:t>DSM</a:t>
            </a:r>
            <a:r>
              <a:rPr lang="en-US" baseline="0" dirty="0" smtClean="0"/>
              <a:t> – 5 (diagnostic Statistical Manual of Mental Disorders) 2013 – </a:t>
            </a:r>
          </a:p>
          <a:p>
            <a:r>
              <a:rPr lang="en-US" baseline="0" dirty="0" smtClean="0"/>
              <a:t>Avoid using the work depression when talking about grief as it is a clinical term, a diagnosis made by a doctor</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28</a:t>
            </a:fld>
            <a:endParaRPr lang="en-US"/>
          </a:p>
        </p:txBody>
      </p:sp>
    </p:spTree>
    <p:extLst>
      <p:ext uri="{BB962C8B-B14F-4D97-AF65-F5344CB8AC3E}">
        <p14:creationId xmlns:p14="http://schemas.microsoft.com/office/powerpoint/2010/main" val="380900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32</a:t>
            </a:fld>
            <a:endParaRPr lang="en-US"/>
          </a:p>
        </p:txBody>
      </p:sp>
    </p:spTree>
    <p:extLst>
      <p:ext uri="{BB962C8B-B14F-4D97-AF65-F5344CB8AC3E}">
        <p14:creationId xmlns:p14="http://schemas.microsoft.com/office/powerpoint/2010/main" val="182474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33</a:t>
            </a:fld>
            <a:endParaRPr lang="en-US"/>
          </a:p>
        </p:txBody>
      </p:sp>
    </p:spTree>
    <p:extLst>
      <p:ext uri="{BB962C8B-B14F-4D97-AF65-F5344CB8AC3E}">
        <p14:creationId xmlns:p14="http://schemas.microsoft.com/office/powerpoint/2010/main" val="11553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not necessarily be related</a:t>
            </a:r>
            <a:r>
              <a:rPr lang="en-US" baseline="0" dirty="0" smtClean="0"/>
              <a:t> to this particular loss; </a:t>
            </a:r>
          </a:p>
          <a:p>
            <a:endParaRPr lang="en-US" baseline="0" dirty="0" smtClean="0"/>
          </a:p>
          <a:p>
            <a:r>
              <a:rPr lang="en-US" baseline="0" dirty="0" smtClean="0"/>
              <a:t>There may be a reason why the person is responding a certain way – fight or flight – could likely relate to trauma, especially unresolved trauma</a:t>
            </a:r>
          </a:p>
          <a:p>
            <a:endParaRPr lang="en-US" baseline="0" dirty="0" smtClean="0"/>
          </a:p>
          <a:p>
            <a:r>
              <a:rPr lang="en-US" baseline="0" dirty="0" smtClean="0"/>
              <a:t>There may be an urge to get to the “whys” but sometimes that is not as important in the moment as it is to reinforce that the person is safe</a:t>
            </a:r>
          </a:p>
          <a:p>
            <a:endParaRPr lang="en-US" baseline="0" dirty="0" smtClean="0"/>
          </a:p>
          <a:p>
            <a:r>
              <a:rPr lang="en-US" baseline="0" dirty="0" smtClean="0"/>
              <a:t>If a person has unresolved trauma, they may need a higher level of support to help address and resolve – e.g., seeking out counselling with a trained counsellor – the person needs to be motivated to engage in the work of healing their trauma.  If the person is not motivate to engage, staff can continue to provide trauma-informed care which helps to shift our focus into seeing the person’s behaviour as a response to trauma</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41</a:t>
            </a:fld>
            <a:endParaRPr lang="en-US"/>
          </a:p>
        </p:txBody>
      </p:sp>
    </p:spTree>
    <p:extLst>
      <p:ext uri="{BB962C8B-B14F-4D97-AF65-F5344CB8AC3E}">
        <p14:creationId xmlns:p14="http://schemas.microsoft.com/office/powerpoint/2010/main" val="17996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a:t>
            </a:r>
          </a:p>
          <a:p>
            <a:r>
              <a:rPr lang="en-CA" sz="1200" u="sng" kern="1200" dirty="0" smtClean="0">
                <a:solidFill>
                  <a:schemeClr val="tx1"/>
                </a:solidFill>
                <a:effectLst/>
                <a:latin typeface="+mn-lt"/>
                <a:ea typeface="+mn-ea"/>
                <a:cs typeface="+mn-cs"/>
                <a:hlinkClick r:id="rId3"/>
              </a:rPr>
              <a:t>https://youtu.be/8pT6LQ-mZ3k</a:t>
            </a:r>
            <a:r>
              <a:rPr lang="en-CA" sz="1200" u="sng" kern="1200" dirty="0" smtClean="0">
                <a:solidFill>
                  <a:schemeClr val="tx1"/>
                </a:solidFill>
                <a:effectLst/>
                <a:latin typeface="+mn-lt"/>
                <a:ea typeface="+mn-ea"/>
                <a:cs typeface="+mn-cs"/>
              </a:rPr>
              <a:t> - 5 Things About Grief No One Really Tells You</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u="sng" kern="1200" dirty="0" smtClean="0">
                <a:solidFill>
                  <a:schemeClr val="tx1"/>
                </a:solidFill>
                <a:effectLst/>
                <a:latin typeface="+mn-lt"/>
                <a:ea typeface="+mn-ea"/>
                <a:cs typeface="+mn-cs"/>
                <a:hlinkClick r:id="rId4"/>
              </a:rPr>
              <a:t>https://youtu.be/gsYL4PC0hyk</a:t>
            </a:r>
            <a:r>
              <a:rPr lang="en-CA" sz="1200" u="sng" kern="1200" dirty="0" smtClean="0">
                <a:solidFill>
                  <a:schemeClr val="tx1"/>
                </a:solidFill>
                <a:effectLst/>
                <a:latin typeface="+mn-lt"/>
                <a:ea typeface="+mn-ea"/>
                <a:cs typeface="+mn-cs"/>
              </a:rPr>
              <a:t> - The Grieving Process: Coping with Death</a:t>
            </a:r>
          </a:p>
          <a:p>
            <a:endParaRPr lang="en-US" sz="1200" u="sng"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https://www.youtube.com/watch?v=_u_TswLQ4ws – Andrew</a:t>
            </a:r>
            <a:r>
              <a:rPr lang="en-CA" sz="1200" kern="1200" baseline="0" dirty="0" smtClean="0">
                <a:solidFill>
                  <a:schemeClr val="tx1"/>
                </a:solidFill>
                <a:effectLst/>
                <a:latin typeface="+mn-lt"/>
                <a:ea typeface="+mn-ea"/>
                <a:cs typeface="+mn-cs"/>
              </a:rPr>
              <a:t> Garfield "I Hope This Grief Stays With Me" - Andrew Garfield Fights Back Tears And Celebrates His Mom (starts at 4</a:t>
            </a:r>
            <a:r>
              <a:rPr lang="en-CA" sz="1200" kern="1200" baseline="0" dirty="0" smtClean="0">
                <a:solidFill>
                  <a:schemeClr val="tx1"/>
                </a:solidFill>
                <a:effectLst/>
                <a:latin typeface="+mn-lt"/>
                <a:ea typeface="+mn-ea"/>
                <a:cs typeface="+mn-cs"/>
                <a:sym typeface="Wingdings" panose="05000000000000000000" pitchFamily="2" charset="2"/>
              </a:rPr>
              <a:t>:00)</a:t>
            </a:r>
          </a:p>
          <a:p>
            <a:endParaRPr lang="en-US" sz="1200" kern="1200" baseline="0" dirty="0" smtClean="0">
              <a:solidFill>
                <a:schemeClr val="tx1"/>
              </a:solidFill>
              <a:effectLst/>
              <a:latin typeface="+mn-lt"/>
              <a:ea typeface="+mn-ea"/>
              <a:cs typeface="+mn-cs"/>
              <a:sym typeface="Wingdings" panose="05000000000000000000" pitchFamily="2" charset="2"/>
            </a:endParaRPr>
          </a:p>
          <a:p>
            <a:r>
              <a:rPr lang="en-CA" sz="1200" kern="1200" dirty="0" smtClean="0">
                <a:solidFill>
                  <a:schemeClr val="tx1"/>
                </a:solidFill>
                <a:effectLst/>
                <a:latin typeface="+mn-lt"/>
                <a:ea typeface="+mn-ea"/>
                <a:cs typeface="+mn-cs"/>
              </a:rPr>
              <a:t>Let us deliberately and courageously reach out to those we love who have experienced loss and who are in pain. We have the power to make a difference for the better in others' lives through our words, actions, and – most importantly – our presence. When we share with others in their loss, we bring healing and comfort to a place inhabited by hurt and pain. Let us humbly and gently share with one another in the process of grieving so that their hurt may be diminished and healing can occur.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Op-Ed: After Death, Grief Shared Is Grief Diminished</a:t>
            </a:r>
          </a:p>
          <a:p>
            <a:r>
              <a:rPr lang="en-CA" sz="1200" kern="1200" dirty="0" smtClean="0">
                <a:solidFill>
                  <a:schemeClr val="tx1"/>
                </a:solidFill>
                <a:effectLst/>
                <a:latin typeface="+mn-lt"/>
                <a:ea typeface="+mn-ea"/>
                <a:cs typeface="+mn-cs"/>
              </a:rPr>
              <a:t>— If you know someone who lost a loved one during COVID-19, reach out and help them heal</a:t>
            </a:r>
          </a:p>
          <a:p>
            <a:r>
              <a:rPr lang="en-CA" sz="1200" kern="1200" dirty="0" smtClean="0">
                <a:solidFill>
                  <a:schemeClr val="tx1"/>
                </a:solidFill>
                <a:effectLst/>
                <a:latin typeface="+mn-lt"/>
                <a:ea typeface="+mn-ea"/>
                <a:cs typeface="+mn-cs"/>
              </a:rPr>
              <a:t>by Michael </a:t>
            </a:r>
            <a:r>
              <a:rPr lang="en-CA" sz="1200" kern="1200" dirty="0" err="1" smtClean="0">
                <a:solidFill>
                  <a:schemeClr val="tx1"/>
                </a:solidFill>
                <a:effectLst/>
                <a:latin typeface="+mn-lt"/>
                <a:ea typeface="+mn-ea"/>
                <a:cs typeface="+mn-cs"/>
              </a:rPr>
              <a:t>LuBrant</a:t>
            </a:r>
            <a:r>
              <a:rPr lang="en-CA" sz="1200" kern="1200" dirty="0" smtClean="0">
                <a:solidFill>
                  <a:schemeClr val="tx1"/>
                </a:solidFill>
                <a:effectLst/>
                <a:latin typeface="+mn-lt"/>
                <a:ea typeface="+mn-ea"/>
                <a:cs typeface="+mn-cs"/>
              </a:rPr>
              <a:t>, PhD April 8, 2021</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Michael </a:t>
            </a:r>
            <a:r>
              <a:rPr lang="en-CA" sz="1200" kern="1200" dirty="0" err="1" smtClean="0">
                <a:solidFill>
                  <a:schemeClr val="tx1"/>
                </a:solidFill>
                <a:effectLst/>
                <a:latin typeface="+mn-lt"/>
                <a:ea typeface="+mn-ea"/>
                <a:cs typeface="+mn-cs"/>
              </a:rPr>
              <a:t>LuBrant</a:t>
            </a:r>
            <a:r>
              <a:rPr lang="en-CA" sz="1200" kern="1200" dirty="0" smtClean="0">
                <a:solidFill>
                  <a:schemeClr val="tx1"/>
                </a:solidFill>
                <a:effectLst/>
                <a:latin typeface="+mn-lt"/>
                <a:ea typeface="+mn-ea"/>
                <a:cs typeface="+mn-cs"/>
              </a:rPr>
              <a:t>, PhD, directs the Program of Mortuary Science at the University of Minnesota Medical School.</a:t>
            </a: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3</a:t>
            </a:fld>
            <a:endParaRPr lang="en-US"/>
          </a:p>
        </p:txBody>
      </p:sp>
    </p:spTree>
    <p:extLst>
      <p:ext uri="{BB962C8B-B14F-4D97-AF65-F5344CB8AC3E}">
        <p14:creationId xmlns:p14="http://schemas.microsoft.com/office/powerpoint/2010/main" val="222972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5 things about grief no one really tells you https://www.youtube.com/watch?v=8pT6LQ-mZ3k</a:t>
            </a: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5</a:t>
            </a:fld>
            <a:endParaRPr lang="en-US"/>
          </a:p>
        </p:txBody>
      </p:sp>
    </p:spTree>
    <p:extLst>
      <p:ext uri="{BB962C8B-B14F-4D97-AF65-F5344CB8AC3E}">
        <p14:creationId xmlns:p14="http://schemas.microsoft.com/office/powerpoint/2010/main" val="192644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https://www.youtube.com/watch?v=l2zLCCRT-nE</a:t>
            </a:r>
            <a:r>
              <a:rPr lang="en-CA" sz="1200" u="sng" kern="1200" dirty="0" smtClean="0">
                <a:solidFill>
                  <a:schemeClr val="tx1"/>
                </a:solidFill>
                <a:effectLst/>
                <a:latin typeface="+mn-lt"/>
                <a:ea typeface="+mn-ea"/>
                <a:cs typeface="+mn-cs"/>
              </a:rPr>
              <a:t> – How do you help a grieving friend?</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14</a:t>
            </a:fld>
            <a:endParaRPr lang="en-US"/>
          </a:p>
        </p:txBody>
      </p:sp>
    </p:spTree>
    <p:extLst>
      <p:ext uri="{BB962C8B-B14F-4D97-AF65-F5344CB8AC3E}">
        <p14:creationId xmlns:p14="http://schemas.microsoft.com/office/powerpoint/2010/main" val="38222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Elisabeth </a:t>
            </a:r>
            <a:r>
              <a:rPr lang="en-CA" dirty="0" err="1" smtClean="0"/>
              <a:t>Kubler</a:t>
            </a:r>
            <a:r>
              <a:rPr lang="en-CA" dirty="0" smtClean="0"/>
              <a:t>-Ross proposed 5 stages of emotional responses to death and dying that revolutionized the care of terminal patients. Take a look at the overview of </a:t>
            </a:r>
            <a:r>
              <a:rPr lang="en-CA" dirty="0" err="1" smtClean="0"/>
              <a:t>Kubler</a:t>
            </a:r>
            <a:r>
              <a:rPr lang="en-CA" dirty="0" smtClean="0"/>
              <a:t>-Ross' 5 stages of dying, discover how was her approach to people facing death, On Death</a:t>
            </a:r>
            <a:r>
              <a:rPr lang="en-CA" baseline="0" dirty="0" smtClean="0"/>
              <a:t> and Dying 1969</a:t>
            </a:r>
          </a:p>
          <a:p>
            <a:endParaRPr lang="en-US" baseline="0" dirty="0" smtClean="0"/>
          </a:p>
          <a:p>
            <a:r>
              <a:rPr lang="en-US" baseline="0" dirty="0" smtClean="0"/>
              <a:t>On grief and grieving 2005</a:t>
            </a:r>
            <a:endParaRPr lang="en-CA" dirty="0" smtClean="0"/>
          </a:p>
          <a:p>
            <a:endParaRPr lang="en-US" dirty="0" smtClean="0"/>
          </a:p>
          <a:p>
            <a:r>
              <a:rPr lang="en-CA" dirty="0" smtClean="0"/>
              <a:t>A Message from David Kessler</a:t>
            </a:r>
          </a:p>
          <a:p>
            <a:r>
              <a:rPr lang="en-CA" dirty="0" smtClean="0"/>
              <a:t>I was privileged to co-author two books with the legendary, Elisabeth </a:t>
            </a:r>
            <a:r>
              <a:rPr lang="en-CA" dirty="0" err="1" smtClean="0"/>
              <a:t>Kübler</a:t>
            </a:r>
            <a:r>
              <a:rPr lang="en-CA" dirty="0" smtClean="0"/>
              <a:t>-Ross, as well as adapt her well-respected stages of dying for those in grief. As expected, the stages would present themselves differently in grief. In our book, On Grief and Grieving we present the adapted stages in the much needed area of grief. The stages have evolved since their introduction and have been very misunderstood over the past four decades. They were never meant to help tuck messy emotions into neat packages. They are responses to loss that many people have, but there is not a typical response to loss as there is no typical loss.</a:t>
            </a:r>
          </a:p>
          <a:p>
            <a:endParaRPr lang="en-CA" dirty="0" smtClean="0"/>
          </a:p>
          <a:p>
            <a:r>
              <a:rPr lang="en-CA" dirty="0" smtClean="0"/>
              <a:t>The five stages, denial, anger, bargaining, depression and acceptance are a part of the framework that makes up our learning to live with the one we lost. They are tools to help us frame and identify what we may be feeling. But they are not stops on some linear timeline in grief. Not everyone goes through all of them or in a prescribed order. Our hope is that with these stages comes the knowledge of grief ‘s terrain, making us better equipped to cope with life and loss. At times, people in grief will often report more stages. Just remember your grief is an unique as you are.</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18</a:t>
            </a:fld>
            <a:endParaRPr lang="en-US"/>
          </a:p>
        </p:txBody>
      </p:sp>
    </p:spTree>
    <p:extLst>
      <p:ext uri="{BB962C8B-B14F-4D97-AF65-F5344CB8AC3E}">
        <p14:creationId xmlns:p14="http://schemas.microsoft.com/office/powerpoint/2010/main" val="269068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meant</a:t>
            </a:r>
            <a:r>
              <a:rPr lang="en-US" baseline="0" dirty="0" smtClean="0"/>
              <a:t> to help tuck messy emotions into neat packages”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https://youtu.be/gsYL4PC0hyk</a:t>
            </a:r>
            <a:r>
              <a:rPr lang="en-CA" sz="1200" u="sng" kern="1200" dirty="0" smtClean="0">
                <a:solidFill>
                  <a:schemeClr val="tx1"/>
                </a:solidFill>
                <a:effectLst/>
                <a:latin typeface="+mn-lt"/>
                <a:ea typeface="+mn-ea"/>
                <a:cs typeface="+mn-cs"/>
              </a:rPr>
              <a:t> - The Grieving Process: Coping with Death</a:t>
            </a:r>
          </a:p>
          <a:p>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19</a:t>
            </a:fld>
            <a:endParaRPr lang="en-US"/>
          </a:p>
        </p:txBody>
      </p:sp>
    </p:spTree>
    <p:extLst>
      <p:ext uri="{BB962C8B-B14F-4D97-AF65-F5344CB8AC3E}">
        <p14:creationId xmlns:p14="http://schemas.microsoft.com/office/powerpoint/2010/main" val="65460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denial, anger, bargaining, depression and acceptance </a:t>
            </a:r>
          </a:p>
          <a:p>
            <a:endParaRPr lang="en-US" dirty="0" smtClean="0"/>
          </a:p>
          <a:p>
            <a:r>
              <a:rPr lang="en-US" dirty="0" smtClean="0"/>
              <a:t>Through all of these “stages”, it is still important to adhere to existing</a:t>
            </a:r>
            <a:r>
              <a:rPr lang="en-US" baseline="0" dirty="0" smtClean="0"/>
              <a:t> behaviour plans  </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20</a:t>
            </a:fld>
            <a:endParaRPr lang="en-US"/>
          </a:p>
        </p:txBody>
      </p:sp>
    </p:spTree>
    <p:extLst>
      <p:ext uri="{BB962C8B-B14F-4D97-AF65-F5344CB8AC3E}">
        <p14:creationId xmlns:p14="http://schemas.microsoft.com/office/powerpoint/2010/main" val="359081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Denial</a:t>
            </a:r>
            <a:r>
              <a:rPr lang="en-US" baseline="0" dirty="0" smtClean="0"/>
              <a:t> is a coping mechanism that allows a person to deal with the pain.</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23</a:t>
            </a:fld>
            <a:endParaRPr lang="en-US"/>
          </a:p>
        </p:txBody>
      </p:sp>
    </p:spTree>
    <p:extLst>
      <p:ext uri="{BB962C8B-B14F-4D97-AF65-F5344CB8AC3E}">
        <p14:creationId xmlns:p14="http://schemas.microsoft.com/office/powerpoint/2010/main" val="375924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Tend</a:t>
            </a:r>
            <a:r>
              <a:rPr lang="en-US" baseline="0" dirty="0" smtClean="0"/>
              <a:t> not to see this often but</a:t>
            </a:r>
            <a:endParaRPr lang="en-CA" dirty="0"/>
          </a:p>
        </p:txBody>
      </p:sp>
      <p:sp>
        <p:nvSpPr>
          <p:cNvPr id="4" name="Slide Number Placeholder 3"/>
          <p:cNvSpPr>
            <a:spLocks noGrp="1"/>
          </p:cNvSpPr>
          <p:nvPr>
            <p:ph type="sldNum" sz="quarter" idx="10"/>
          </p:nvPr>
        </p:nvSpPr>
        <p:spPr/>
        <p:txBody>
          <a:bodyPr/>
          <a:lstStyle/>
          <a:p>
            <a:fld id="{90B5B596-D33F-47CD-95B3-7A7CE83D76EA}" type="slidenum">
              <a:rPr lang="en-US" smtClean="0"/>
              <a:t>25</a:t>
            </a:fld>
            <a:endParaRPr lang="en-US"/>
          </a:p>
        </p:txBody>
      </p:sp>
    </p:spTree>
    <p:extLst>
      <p:ext uri="{BB962C8B-B14F-4D97-AF65-F5344CB8AC3E}">
        <p14:creationId xmlns:p14="http://schemas.microsoft.com/office/powerpoint/2010/main" val="290344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tx2"/>
                </a:solidFill>
                <a:latin typeface="Proxima Nova Rg" panose="02000506030000020004"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solidFill>
                <a:latin typeface="Proxima Nova Rg" panose="0200050603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Isosceles Triangle 8"/>
          <p:cNvSpPr/>
          <p:nvPr userDrawn="1"/>
        </p:nvSpPr>
        <p:spPr>
          <a:xfrm rot="10800000">
            <a:off x="152400" y="0"/>
            <a:ext cx="8991600" cy="1143000"/>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a:off x="0" y="5951692"/>
            <a:ext cx="8839200" cy="914400"/>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16184" y="5956300"/>
            <a:ext cx="9144000" cy="91440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5224" y="150127"/>
            <a:ext cx="2115304" cy="691604"/>
          </a:xfrm>
          <a:prstGeom prst="rect">
            <a:avLst/>
          </a:prstGeom>
        </p:spPr>
      </p:pic>
      <p:cxnSp>
        <p:nvCxnSpPr>
          <p:cNvPr id="5" name="Straight Connector 4"/>
          <p:cNvCxnSpPr/>
          <p:nvPr userDrawn="1"/>
        </p:nvCxnSpPr>
        <p:spPr>
          <a:xfrm>
            <a:off x="-16184" y="-1"/>
            <a:ext cx="9160184" cy="1143002"/>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9720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7B5E2B-47BE-494E-A910-50B53FF428F3}" type="datetime4">
              <a:rPr lang="en-US" smtClean="0"/>
              <a:t>March 14,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1B00-BAF0-4954-9BF0-37EAC95F8CFD}" type="slidenum">
              <a:rPr lang="en-US" smtClean="0"/>
              <a:t>‹#›</a:t>
            </a:fld>
            <a:endParaRPr lang="en-US"/>
          </a:p>
        </p:txBody>
      </p:sp>
      <p:sp>
        <p:nvSpPr>
          <p:cNvPr id="7" name="Rectangle 6"/>
          <p:cNvSpPr/>
          <p:nvPr userDrawn="1"/>
        </p:nvSpPr>
        <p:spPr>
          <a:xfrm>
            <a:off x="0" y="0"/>
            <a:ext cx="9144000" cy="1379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379692"/>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274638"/>
            <a:ext cx="8229600" cy="1143000"/>
          </a:xfrm>
        </p:spPr>
        <p:txBody>
          <a:bodyPr/>
          <a:lstStyle>
            <a:lvl1pPr>
              <a:defRPr>
                <a:solidFill>
                  <a:schemeClr val="bg1"/>
                </a:solidFill>
                <a:latin typeface="Proxima Nova Rg" panose="02000506030000020004" pitchFamily="2" charset="0"/>
              </a:defRPr>
            </a:lvl1pPr>
          </a:lstStyle>
          <a:p>
            <a:r>
              <a:rPr lang="en-US" dirty="0" smtClean="0"/>
              <a:t>Click to edit Master title style</a:t>
            </a:r>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3003304046"/>
              </p:ext>
            </p:extLst>
          </p:nvPr>
        </p:nvGraphicFramePr>
        <p:xfrm>
          <a:off x="1524000" y="2190016"/>
          <a:ext cx="6096000" cy="29667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11" name="TextBox 10"/>
          <p:cNvSpPr txBox="1"/>
          <p:nvPr userDrawn="1"/>
        </p:nvSpPr>
        <p:spPr>
          <a:xfrm>
            <a:off x="1562100" y="5410200"/>
            <a:ext cx="6019800" cy="646331"/>
          </a:xfrm>
          <a:prstGeom prst="rect">
            <a:avLst/>
          </a:prstGeom>
          <a:noFill/>
        </p:spPr>
        <p:txBody>
          <a:bodyPr wrap="square" rtlCol="0">
            <a:spAutoFit/>
          </a:bodyPr>
          <a:lstStyle/>
          <a:p>
            <a:pPr algn="ctr"/>
            <a:r>
              <a:rPr lang="en-US" b="1" dirty="0" smtClean="0">
                <a:solidFill>
                  <a:schemeClr val="accent3"/>
                </a:solidFill>
                <a:latin typeface="Proxima Nova Rg" panose="02000506030000020004" pitchFamily="2" charset="0"/>
              </a:rPr>
              <a:t>*Table</a:t>
            </a:r>
            <a:r>
              <a:rPr lang="en-US" b="1" baseline="0" dirty="0" smtClean="0">
                <a:solidFill>
                  <a:schemeClr val="accent3"/>
                </a:solidFill>
                <a:latin typeface="Proxima Nova Rg" panose="02000506030000020004" pitchFamily="2" charset="0"/>
              </a:rPr>
              <a:t> </a:t>
            </a:r>
            <a:r>
              <a:rPr lang="en-US" b="1" dirty="0" smtClean="0">
                <a:solidFill>
                  <a:schemeClr val="accent3"/>
                </a:solidFill>
                <a:latin typeface="Proxima Nova Rg" panose="02000506030000020004" pitchFamily="2" charset="0"/>
              </a:rPr>
              <a:t>is embedded and slide is for sample</a:t>
            </a:r>
            <a:r>
              <a:rPr lang="en-US" b="1" baseline="0" dirty="0" smtClean="0">
                <a:solidFill>
                  <a:schemeClr val="accent3"/>
                </a:solidFill>
                <a:latin typeface="Proxima Nova Rg" panose="02000506030000020004" pitchFamily="2" charset="0"/>
              </a:rPr>
              <a:t> purposes only.  Use header slide and replace list with table.*</a:t>
            </a:r>
            <a:endParaRPr lang="en-US" b="1" dirty="0">
              <a:solidFill>
                <a:schemeClr val="accent3"/>
              </a:solidFill>
              <a:latin typeface="Proxima Nova Rg" panose="02000506030000020004" pitchFamily="2" charset="0"/>
            </a:endParaRPr>
          </a:p>
        </p:txBody>
      </p:sp>
    </p:spTree>
    <p:extLst>
      <p:ext uri="{BB962C8B-B14F-4D97-AF65-F5344CB8AC3E}">
        <p14:creationId xmlns:p14="http://schemas.microsoft.com/office/powerpoint/2010/main" val="178031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F8AA04-B9AA-4AAD-9454-2FB2FF73BCDC}" type="datetime4">
              <a:rPr lang="en-US" smtClean="0"/>
              <a:t>March 14,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1B00-BAF0-4954-9BF0-37EAC95F8CFD}" type="slidenum">
              <a:rPr lang="en-US" smtClean="0"/>
              <a:t>‹#›</a:t>
            </a:fld>
            <a:endParaRPr lang="en-US"/>
          </a:p>
        </p:txBody>
      </p:sp>
      <p:sp>
        <p:nvSpPr>
          <p:cNvPr id="7" name="Rectangle 6"/>
          <p:cNvSpPr/>
          <p:nvPr userDrawn="1"/>
        </p:nvSpPr>
        <p:spPr>
          <a:xfrm>
            <a:off x="0" y="0"/>
            <a:ext cx="9144000" cy="1379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379692"/>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274638"/>
            <a:ext cx="8229600" cy="1143000"/>
          </a:xfrm>
        </p:spPr>
        <p:txBody>
          <a:bodyPr/>
          <a:lstStyle>
            <a:lvl1pPr>
              <a:defRPr>
                <a:solidFill>
                  <a:schemeClr val="bg1"/>
                </a:solidFill>
                <a:latin typeface="Proxima Nova Rg" panose="02000506030000020004" pitchFamily="2" charset="0"/>
              </a:defRPr>
            </a:lvl1pPr>
          </a:lstStyle>
          <a:p>
            <a:r>
              <a:rPr lang="en-US" dirty="0" smtClean="0"/>
              <a:t>Click to edit Master title style</a:t>
            </a:r>
            <a:endParaRPr lang="en-US" dirty="0"/>
          </a:p>
        </p:txBody>
      </p:sp>
      <p:graphicFrame>
        <p:nvGraphicFramePr>
          <p:cNvPr id="10" name="Content Placeholder 3"/>
          <p:cNvGraphicFramePr>
            <a:graphicFrameLocks/>
          </p:cNvGraphicFramePr>
          <p:nvPr userDrawn="1">
            <p:extLst>
              <p:ext uri="{D42A27DB-BD31-4B8C-83A1-F6EECF244321}">
                <p14:modId xmlns:p14="http://schemas.microsoft.com/office/powerpoint/2010/main" val="221131708"/>
              </p:ext>
            </p:extLst>
          </p:nvPr>
        </p:nvGraphicFramePr>
        <p:xfrm>
          <a:off x="457200" y="1828800"/>
          <a:ext cx="8229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1447800" y="5638800"/>
            <a:ext cx="6019800" cy="646331"/>
          </a:xfrm>
          <a:prstGeom prst="rect">
            <a:avLst/>
          </a:prstGeom>
          <a:noFill/>
        </p:spPr>
        <p:txBody>
          <a:bodyPr wrap="square" rtlCol="0">
            <a:spAutoFit/>
          </a:bodyPr>
          <a:lstStyle/>
          <a:p>
            <a:pPr algn="ctr"/>
            <a:r>
              <a:rPr lang="en-US" b="1" dirty="0" smtClean="0">
                <a:solidFill>
                  <a:schemeClr val="accent3"/>
                </a:solidFill>
                <a:latin typeface="Proxima Nova Rg" panose="02000506030000020004" pitchFamily="2" charset="0"/>
              </a:rPr>
              <a:t>*Graph is embedded and slide is for sample</a:t>
            </a:r>
            <a:r>
              <a:rPr lang="en-US" b="1" baseline="0" dirty="0" smtClean="0">
                <a:solidFill>
                  <a:schemeClr val="accent3"/>
                </a:solidFill>
                <a:latin typeface="Proxima Nova Rg" panose="02000506030000020004" pitchFamily="2" charset="0"/>
              </a:rPr>
              <a:t> purposes only.  Use header slide and replace list with graph.*</a:t>
            </a:r>
            <a:endParaRPr lang="en-US" b="1" dirty="0">
              <a:solidFill>
                <a:schemeClr val="accent3"/>
              </a:solidFill>
              <a:latin typeface="Proxima Nova Rg" panose="02000506030000020004" pitchFamily="2" charset="0"/>
            </a:endParaRPr>
          </a:p>
        </p:txBody>
      </p:sp>
    </p:spTree>
    <p:extLst>
      <p:ext uri="{BB962C8B-B14F-4D97-AF65-F5344CB8AC3E}">
        <p14:creationId xmlns:p14="http://schemas.microsoft.com/office/powerpoint/2010/main" val="2351951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Proxima Nova Rg" panose="02000506030000020004"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Proxima Nova Rg" panose="02000506030000020004" pitchFamily="2" charset="0"/>
              </a:defRPr>
            </a:lvl1pPr>
            <a:lvl2pPr>
              <a:defRPr>
                <a:solidFill>
                  <a:schemeClr val="tx2"/>
                </a:solidFill>
                <a:latin typeface="Proxima Nova Rg" panose="02000506030000020004" pitchFamily="2" charset="0"/>
              </a:defRPr>
            </a:lvl2pPr>
            <a:lvl3pPr>
              <a:defRPr>
                <a:solidFill>
                  <a:schemeClr val="tx2"/>
                </a:solidFill>
                <a:latin typeface="Proxima Nova Rg" panose="02000506030000020004" pitchFamily="2" charset="0"/>
              </a:defRPr>
            </a:lvl3pPr>
            <a:lvl4pPr>
              <a:defRPr>
                <a:solidFill>
                  <a:schemeClr val="tx2"/>
                </a:solidFill>
                <a:latin typeface="Proxima Nova Rg" panose="02000506030000020004" pitchFamily="2" charset="0"/>
              </a:defRPr>
            </a:lvl4pPr>
            <a:lvl5pPr>
              <a:defRPr>
                <a:solidFill>
                  <a:schemeClr val="tx2"/>
                </a:solidFill>
                <a:latin typeface="Proxima Nova Rg" panose="0200050603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accent2"/>
                </a:solidFill>
                <a:latin typeface="Proxima Nova Rg" panose="02000506030000020004" pitchFamily="2" charset="0"/>
              </a:defRPr>
            </a:lvl1pPr>
          </a:lstStyle>
          <a:p>
            <a:fld id="{1AA18E5E-6649-4302-965B-F2BA24F9CE62}" type="datetime4">
              <a:rPr lang="en-US" smtClean="0"/>
              <a:t>March 14, 2022</a:t>
            </a:fld>
            <a:endParaRPr lang="en-US" dirty="0"/>
          </a:p>
        </p:txBody>
      </p:sp>
      <p:sp>
        <p:nvSpPr>
          <p:cNvPr id="5" name="Footer Placeholder 4"/>
          <p:cNvSpPr>
            <a:spLocks noGrp="1"/>
          </p:cNvSpPr>
          <p:nvPr>
            <p:ph type="ftr" sz="quarter" idx="11"/>
          </p:nvPr>
        </p:nvSpPr>
        <p:spPr/>
        <p:txBody>
          <a:bodyPr/>
          <a:lstStyle>
            <a:lvl1pPr>
              <a:defRPr>
                <a:solidFill>
                  <a:schemeClr val="accent2"/>
                </a:solidFill>
                <a:latin typeface="Proxima Nova Rg" panose="02000506030000020004"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2"/>
                </a:solidFill>
                <a:latin typeface="Proxima Nova Rg" panose="02000506030000020004" pitchFamily="2" charset="0"/>
              </a:defRPr>
            </a:lvl1pPr>
          </a:lstStyle>
          <a:p>
            <a:fld id="{26BF1B00-BAF0-4954-9BF0-37EAC95F8CFD}" type="slidenum">
              <a:rPr lang="en-US" smtClean="0"/>
              <a:pPr/>
              <a:t>‹#›</a:t>
            </a:fld>
            <a:endParaRPr lang="en-US" dirty="0"/>
          </a:p>
        </p:txBody>
      </p:sp>
      <p:cxnSp>
        <p:nvCxnSpPr>
          <p:cNvPr id="9" name="Straight Connector 8"/>
          <p:cNvCxnSpPr/>
          <p:nvPr userDrawn="1"/>
        </p:nvCxnSpPr>
        <p:spPr>
          <a:xfrm>
            <a:off x="0" y="1362667"/>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872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419600"/>
            <a:ext cx="9144000" cy="137160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0" y="2895600"/>
            <a:ext cx="9144000" cy="1524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Proxima Nova Rg" panose="02000506030000020004"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bg1"/>
                </a:solidFill>
                <a:latin typeface="Proxima Nova Rg" panose="0200050603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accent2"/>
                </a:solidFill>
                <a:latin typeface="Proxima Nova Rg" panose="02000506030000020004" pitchFamily="2" charset="0"/>
              </a:defRPr>
            </a:lvl1pPr>
          </a:lstStyle>
          <a:p>
            <a:fld id="{C9182E5F-9EBF-44AA-BDE7-4A9C3C08B3F9}" type="datetime4">
              <a:rPr lang="en-US" smtClean="0"/>
              <a:t>March 14, 2022</a:t>
            </a:fld>
            <a:endParaRPr lang="en-US" dirty="0"/>
          </a:p>
        </p:txBody>
      </p:sp>
      <p:sp>
        <p:nvSpPr>
          <p:cNvPr id="6" name="Slide Number Placeholder 5"/>
          <p:cNvSpPr>
            <a:spLocks noGrp="1"/>
          </p:cNvSpPr>
          <p:nvPr>
            <p:ph type="sldNum" sz="quarter" idx="12"/>
          </p:nvPr>
        </p:nvSpPr>
        <p:spPr/>
        <p:txBody>
          <a:bodyPr/>
          <a:lstStyle>
            <a:lvl1pPr>
              <a:defRPr>
                <a:solidFill>
                  <a:schemeClr val="accent2"/>
                </a:solidFill>
                <a:latin typeface="Proxima Nova Rg" panose="02000506030000020004" pitchFamily="2" charset="0"/>
              </a:defRPr>
            </a:lvl1pPr>
          </a:lstStyle>
          <a:p>
            <a:fld id="{26BF1B00-BAF0-4954-9BF0-37EAC95F8CFD}" type="slidenum">
              <a:rPr lang="en-US" smtClean="0"/>
              <a:pPr/>
              <a:t>‹#›</a:t>
            </a:fld>
            <a:endParaRPr lang="en-US" dirty="0"/>
          </a:p>
        </p:txBody>
      </p:sp>
      <p:cxnSp>
        <p:nvCxnSpPr>
          <p:cNvPr id="10" name="Straight Connector 9"/>
          <p:cNvCxnSpPr/>
          <p:nvPr userDrawn="1"/>
        </p:nvCxnSpPr>
        <p:spPr>
          <a:xfrm>
            <a:off x="0" y="4426974"/>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327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379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Proxima Nova Rg" panose="02000506030000020004" pitchFamily="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solidFill>
            <a:schemeClr val="accent1"/>
          </a:solidFill>
        </p:spPr>
        <p:txBody>
          <a:bodyPr/>
          <a:lstStyle>
            <a:lvl1pPr>
              <a:defRPr sz="2800">
                <a:solidFill>
                  <a:schemeClr val="tx2"/>
                </a:solidFill>
                <a:latin typeface="Proxima Nova Rg" panose="02000506030000020004" pitchFamily="2" charset="0"/>
              </a:defRPr>
            </a:lvl1pPr>
            <a:lvl2pPr>
              <a:defRPr sz="2400">
                <a:solidFill>
                  <a:schemeClr val="tx2"/>
                </a:solidFill>
                <a:latin typeface="Proxima Nova Rg" panose="02000506030000020004" pitchFamily="2" charset="0"/>
              </a:defRPr>
            </a:lvl2pPr>
            <a:lvl3pPr>
              <a:defRPr sz="2000">
                <a:solidFill>
                  <a:schemeClr val="tx2"/>
                </a:solidFill>
                <a:latin typeface="Proxima Nova Rg" panose="02000506030000020004" pitchFamily="2" charset="0"/>
              </a:defRPr>
            </a:lvl3pPr>
            <a:lvl4pPr>
              <a:defRPr sz="1800">
                <a:solidFill>
                  <a:schemeClr val="tx2"/>
                </a:solidFill>
                <a:latin typeface="Proxima Nova Rg" panose="02000506030000020004" pitchFamily="2" charset="0"/>
              </a:defRPr>
            </a:lvl4pPr>
            <a:lvl5pPr>
              <a:defRPr sz="1800">
                <a:solidFill>
                  <a:schemeClr val="tx2"/>
                </a:solidFill>
                <a:latin typeface="Proxima Nova Rg" panose="02000506030000020004"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solidFill>
            <a:schemeClr val="accent1"/>
          </a:solidFill>
        </p:spPr>
        <p:txBody>
          <a:bodyPr/>
          <a:lstStyle>
            <a:lvl1pPr>
              <a:defRPr sz="2800">
                <a:solidFill>
                  <a:schemeClr val="tx2"/>
                </a:solidFill>
                <a:latin typeface="Proxima Nova Rg" panose="02000506030000020004" pitchFamily="2" charset="0"/>
              </a:defRPr>
            </a:lvl1pPr>
            <a:lvl2pPr>
              <a:defRPr sz="2400">
                <a:solidFill>
                  <a:schemeClr val="tx2"/>
                </a:solidFill>
                <a:latin typeface="Proxima Nova Rg" panose="02000506030000020004" pitchFamily="2" charset="0"/>
              </a:defRPr>
            </a:lvl2pPr>
            <a:lvl3pPr>
              <a:defRPr sz="2000">
                <a:solidFill>
                  <a:schemeClr val="tx2"/>
                </a:solidFill>
                <a:latin typeface="Proxima Nova Rg" panose="02000506030000020004" pitchFamily="2" charset="0"/>
              </a:defRPr>
            </a:lvl3pPr>
            <a:lvl4pPr>
              <a:defRPr sz="1800">
                <a:solidFill>
                  <a:schemeClr val="tx2"/>
                </a:solidFill>
                <a:latin typeface="Proxima Nova Rg" panose="02000506030000020004" pitchFamily="2" charset="0"/>
              </a:defRPr>
            </a:lvl4pPr>
            <a:lvl5pPr>
              <a:defRPr sz="1800">
                <a:solidFill>
                  <a:schemeClr val="tx2"/>
                </a:solidFill>
                <a:latin typeface="Proxima Nova Rg" panose="02000506030000020004"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2"/>
                </a:solidFill>
                <a:latin typeface="Proxima Nova Rg" panose="02000506030000020004" pitchFamily="2" charset="0"/>
              </a:defRPr>
            </a:lvl1pPr>
          </a:lstStyle>
          <a:p>
            <a:fld id="{96E227B7-D1A2-4EA8-A9C4-1BBAD41B829C}" type="datetime4">
              <a:rPr lang="en-US" smtClean="0"/>
              <a:t>March 14, 2022</a:t>
            </a:fld>
            <a:endParaRPr lang="en-US" dirty="0"/>
          </a:p>
        </p:txBody>
      </p:sp>
      <p:sp>
        <p:nvSpPr>
          <p:cNvPr id="6" name="Footer Placeholder 5"/>
          <p:cNvSpPr>
            <a:spLocks noGrp="1"/>
          </p:cNvSpPr>
          <p:nvPr>
            <p:ph type="ftr" sz="quarter" idx="11"/>
          </p:nvPr>
        </p:nvSpPr>
        <p:spPr/>
        <p:txBody>
          <a:bodyPr/>
          <a:lstStyle>
            <a:lvl1pPr>
              <a:defRPr>
                <a:solidFill>
                  <a:schemeClr val="bg2"/>
                </a:solidFill>
                <a:latin typeface="Proxima Nova Rg" panose="02000506030000020004"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latin typeface="Proxima Nova Rg" panose="02000506030000020004" pitchFamily="2" charset="0"/>
              </a:defRPr>
            </a:lvl1pPr>
          </a:lstStyle>
          <a:p>
            <a:fld id="{26BF1B00-BAF0-4954-9BF0-37EAC95F8CFD}" type="slidenum">
              <a:rPr lang="en-US" smtClean="0"/>
              <a:pPr/>
              <a:t>‹#›</a:t>
            </a:fld>
            <a:endParaRPr lang="en-US" dirty="0"/>
          </a:p>
        </p:txBody>
      </p:sp>
      <p:cxnSp>
        <p:nvCxnSpPr>
          <p:cNvPr id="10" name="Straight Connector 9"/>
          <p:cNvCxnSpPr/>
          <p:nvPr userDrawn="1"/>
        </p:nvCxnSpPr>
        <p:spPr>
          <a:xfrm>
            <a:off x="0" y="1370831"/>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244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379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Proxima Nova Rg" panose="02000506030000020004"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solidFill>
            <a:schemeClr val="accent4"/>
          </a:solidFill>
        </p:spPr>
        <p:txBody>
          <a:bodyPr anchor="b"/>
          <a:lstStyle>
            <a:lvl1pPr marL="0" indent="0">
              <a:buNone/>
              <a:defRPr sz="2400" b="1">
                <a:solidFill>
                  <a:schemeClr val="bg1"/>
                </a:solidFill>
                <a:latin typeface="Proxima Nova Rg"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solidFill>
            <a:schemeClr val="accent1"/>
          </a:solidFill>
        </p:spPr>
        <p:txBody>
          <a:bodyPr/>
          <a:lstStyle>
            <a:lvl1pPr>
              <a:defRPr sz="2400">
                <a:solidFill>
                  <a:schemeClr val="tx2"/>
                </a:solidFill>
                <a:latin typeface="Proxima Nova Rg" panose="02000506030000020004" pitchFamily="2" charset="0"/>
              </a:defRPr>
            </a:lvl1pPr>
            <a:lvl2pPr>
              <a:defRPr sz="2000">
                <a:solidFill>
                  <a:schemeClr val="tx2"/>
                </a:solidFill>
                <a:latin typeface="Proxima Nova Rg" panose="02000506030000020004" pitchFamily="2" charset="0"/>
              </a:defRPr>
            </a:lvl2pPr>
            <a:lvl3pPr>
              <a:defRPr sz="1800">
                <a:solidFill>
                  <a:schemeClr val="tx2"/>
                </a:solidFill>
                <a:latin typeface="Proxima Nova Rg" panose="02000506030000020004" pitchFamily="2" charset="0"/>
              </a:defRPr>
            </a:lvl3pPr>
            <a:lvl4pPr>
              <a:defRPr sz="1600">
                <a:solidFill>
                  <a:schemeClr val="tx2"/>
                </a:solidFill>
                <a:latin typeface="Proxima Nova Rg" panose="02000506030000020004" pitchFamily="2" charset="0"/>
              </a:defRPr>
            </a:lvl4pPr>
            <a:lvl5pPr>
              <a:defRPr sz="1600">
                <a:solidFill>
                  <a:schemeClr val="tx2"/>
                </a:solidFill>
                <a:latin typeface="Proxima Nova Rg" panose="02000506030000020004" pitchFamily="2"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solidFill>
            <a:schemeClr val="accent4"/>
          </a:solidFill>
        </p:spPr>
        <p:txBody>
          <a:bodyPr anchor="b"/>
          <a:lstStyle>
            <a:lvl1pPr marL="0" indent="0">
              <a:buNone/>
              <a:defRPr sz="2400" b="1">
                <a:solidFill>
                  <a:schemeClr val="bg1"/>
                </a:solidFill>
                <a:latin typeface="Proxima Nova Rg"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solidFill>
            <a:schemeClr val="accent1"/>
          </a:solidFill>
        </p:spPr>
        <p:txBody>
          <a:bodyPr/>
          <a:lstStyle>
            <a:lvl1pPr>
              <a:defRPr sz="2400">
                <a:solidFill>
                  <a:schemeClr val="tx2"/>
                </a:solidFill>
                <a:latin typeface="Proxima Nova Rg" panose="02000506030000020004" pitchFamily="2" charset="0"/>
              </a:defRPr>
            </a:lvl1pPr>
            <a:lvl2pPr>
              <a:defRPr sz="2000">
                <a:solidFill>
                  <a:schemeClr val="tx2"/>
                </a:solidFill>
                <a:latin typeface="Proxima Nova Rg" panose="02000506030000020004" pitchFamily="2" charset="0"/>
              </a:defRPr>
            </a:lvl2pPr>
            <a:lvl3pPr>
              <a:defRPr sz="1800">
                <a:solidFill>
                  <a:schemeClr val="tx2"/>
                </a:solidFill>
                <a:latin typeface="Proxima Nova Rg" panose="02000506030000020004" pitchFamily="2" charset="0"/>
              </a:defRPr>
            </a:lvl3pPr>
            <a:lvl4pPr>
              <a:defRPr sz="1600">
                <a:solidFill>
                  <a:schemeClr val="tx2"/>
                </a:solidFill>
                <a:latin typeface="Proxima Nova Rg" panose="02000506030000020004" pitchFamily="2" charset="0"/>
              </a:defRPr>
            </a:lvl4pPr>
            <a:lvl5pPr>
              <a:defRPr sz="1600">
                <a:solidFill>
                  <a:schemeClr val="tx2"/>
                </a:solidFill>
                <a:latin typeface="Proxima Nova Rg" panose="02000506030000020004" pitchFamily="2"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8E2DC1E-0DEE-4F05-8ACC-A064E4F6159F}" type="datetime4">
              <a:rPr lang="en-US" smtClean="0"/>
              <a:t>March 14,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F1B00-BAF0-4954-9BF0-37EAC95F8CFD}" type="slidenum">
              <a:rPr lang="en-US" smtClean="0"/>
              <a:t>‹#›</a:t>
            </a:fld>
            <a:endParaRPr lang="en-US"/>
          </a:p>
        </p:txBody>
      </p:sp>
      <p:cxnSp>
        <p:nvCxnSpPr>
          <p:cNvPr id="12" name="Straight Connector 11"/>
          <p:cNvCxnSpPr/>
          <p:nvPr userDrawn="1"/>
        </p:nvCxnSpPr>
        <p:spPr>
          <a:xfrm>
            <a:off x="0" y="1379692"/>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80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lvl1pPr>
              <a:defRPr>
                <a:solidFill>
                  <a:schemeClr val="tx2"/>
                </a:solidFill>
                <a:latin typeface="Proxima Nova Rg" panose="02000506030000020004" pitchFamily="2"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122C82A-C0B1-4EBE-B5B5-B74D011D180F}" type="datetime4">
              <a:rPr lang="en-US" smtClean="0"/>
              <a:t>March 14,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F1B00-BAF0-4954-9BF0-37EAC95F8CFD}" type="slidenum">
              <a:rPr lang="en-US" smtClean="0"/>
              <a:t>‹#›</a:t>
            </a:fld>
            <a:endParaRPr lang="en-US"/>
          </a:p>
        </p:txBody>
      </p:sp>
      <p:sp>
        <p:nvSpPr>
          <p:cNvPr id="14" name="Isosceles Triangle 13"/>
          <p:cNvSpPr/>
          <p:nvPr userDrawn="1"/>
        </p:nvSpPr>
        <p:spPr>
          <a:xfrm>
            <a:off x="0" y="5951692"/>
            <a:ext cx="8839200" cy="914400"/>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6184" y="5956300"/>
            <a:ext cx="9144000" cy="91440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userDrawn="1"/>
        </p:nvSpPr>
        <p:spPr>
          <a:xfrm rot="10800000">
            <a:off x="304800" y="0"/>
            <a:ext cx="8839200" cy="1143000"/>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3" idx="0"/>
          </p:cNvCxnSpPr>
          <p:nvPr userDrawn="1"/>
        </p:nvCxnSpPr>
        <p:spPr>
          <a:xfrm>
            <a:off x="-4720" y="-13487"/>
            <a:ext cx="9148720" cy="1156487"/>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5224" y="150127"/>
            <a:ext cx="2115304" cy="691604"/>
          </a:xfrm>
          <a:prstGeom prst="rect">
            <a:avLst/>
          </a:prstGeom>
        </p:spPr>
      </p:pic>
    </p:spTree>
    <p:extLst>
      <p:ext uri="{BB962C8B-B14F-4D97-AF65-F5344CB8AC3E}">
        <p14:creationId xmlns:p14="http://schemas.microsoft.com/office/powerpoint/2010/main" val="40834585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FB6EB-1CCF-4C7D-9295-F09E2E90B43E}" type="datetime4">
              <a:rPr lang="en-US" smtClean="0"/>
              <a:t>March 14,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F1B00-BAF0-4954-9BF0-37EAC95F8CFD}" type="slidenum">
              <a:rPr lang="en-US" smtClean="0"/>
              <a:t>‹#›</a:t>
            </a:fld>
            <a:endParaRPr lang="en-US"/>
          </a:p>
        </p:txBody>
      </p:sp>
      <p:sp>
        <p:nvSpPr>
          <p:cNvPr id="5" name="Rectangle 4"/>
          <p:cNvSpPr/>
          <p:nvPr userDrawn="1"/>
        </p:nvSpPr>
        <p:spPr>
          <a:xfrm>
            <a:off x="0" y="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546217"/>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3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solidFill>
            <a:schemeClr val="accent3"/>
          </a:solidFill>
          <a:ln>
            <a:solidFill>
              <a:schemeClr val="accent3"/>
            </a:solidFill>
          </a:ln>
        </p:spPr>
        <p:txBody>
          <a:bodyPr anchor="b"/>
          <a:lstStyle>
            <a:lvl1pPr algn="l">
              <a:defRPr sz="2000" b="1">
                <a:solidFill>
                  <a:schemeClr val="bg1"/>
                </a:solidFill>
                <a:latin typeface="Proxima Nova Rg" panose="02000506030000020004"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a:solidFill>
            <a:schemeClr val="accent1"/>
          </a:solidFill>
        </p:spPr>
        <p:txBody>
          <a:bodyPr/>
          <a:lstStyle>
            <a:lvl1pPr>
              <a:defRPr sz="3200">
                <a:solidFill>
                  <a:schemeClr val="tx2"/>
                </a:solidFill>
                <a:latin typeface="Proxima Nova Rg" panose="02000506030000020004" pitchFamily="2" charset="0"/>
              </a:defRPr>
            </a:lvl1pPr>
            <a:lvl2pPr>
              <a:defRPr sz="2800">
                <a:solidFill>
                  <a:schemeClr val="tx2"/>
                </a:solidFill>
                <a:latin typeface="Proxima Nova Rg" panose="02000506030000020004" pitchFamily="2" charset="0"/>
              </a:defRPr>
            </a:lvl2pPr>
            <a:lvl3pPr>
              <a:defRPr sz="2400">
                <a:solidFill>
                  <a:schemeClr val="tx2"/>
                </a:solidFill>
                <a:latin typeface="Proxima Nova Rg" panose="02000506030000020004" pitchFamily="2" charset="0"/>
              </a:defRPr>
            </a:lvl3pPr>
            <a:lvl4pPr>
              <a:defRPr sz="2000">
                <a:solidFill>
                  <a:schemeClr val="tx2"/>
                </a:solidFill>
                <a:latin typeface="Proxima Nova Rg" panose="02000506030000020004" pitchFamily="2" charset="0"/>
              </a:defRPr>
            </a:lvl4pPr>
            <a:lvl5pPr>
              <a:defRPr sz="2000">
                <a:solidFill>
                  <a:schemeClr val="tx2"/>
                </a:solidFill>
                <a:latin typeface="Proxima Nova Rg" panose="02000506030000020004" pitchFamily="2"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a:solidFill>
            <a:schemeClr val="tx2"/>
          </a:solidFill>
        </p:spPr>
        <p:txBody>
          <a:bodyPr/>
          <a:lstStyle>
            <a:lvl1pPr marL="0" indent="0">
              <a:buNone/>
              <a:defRPr sz="1400">
                <a:solidFill>
                  <a:schemeClr val="bg1"/>
                </a:solidFill>
                <a:latin typeface="Proxima Nova Rg" panose="0200050603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25ECCF0-E677-4642-B211-5712ECD2C2DB}" type="datetime4">
              <a:rPr lang="en-US" smtClean="0"/>
              <a:t>March 14,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F1B00-BAF0-4954-9BF0-37EAC95F8CFD}" type="slidenum">
              <a:rPr lang="en-US" smtClean="0"/>
              <a:t>‹#›</a:t>
            </a:fld>
            <a:endParaRPr lang="en-US"/>
          </a:p>
        </p:txBody>
      </p:sp>
    </p:spTree>
    <p:extLst>
      <p:ext uri="{BB962C8B-B14F-4D97-AF65-F5344CB8AC3E}">
        <p14:creationId xmlns:p14="http://schemas.microsoft.com/office/powerpoint/2010/main" val="2510080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1897580"/>
            <a:ext cx="3124200" cy="685800"/>
          </a:xfrm>
          <a:solidFill>
            <a:schemeClr val="accent3"/>
          </a:solidFill>
        </p:spPr>
        <p:txBody>
          <a:bodyPr anchor="b"/>
          <a:lstStyle>
            <a:lvl1pPr algn="l">
              <a:defRPr sz="2000" b="1">
                <a:solidFill>
                  <a:schemeClr val="bg1"/>
                </a:solidFill>
                <a:latin typeface="Proxima Nova Rg" panose="02000506030000020004" pitchFamily="2"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867400" y="2735780"/>
            <a:ext cx="3124200" cy="2286000"/>
          </a:xfrm>
          <a:solidFill>
            <a:schemeClr val="accent1"/>
          </a:solidFill>
        </p:spPr>
        <p:txBody>
          <a:bodyPr/>
          <a:lstStyle>
            <a:lvl1pPr marL="0" indent="0">
              <a:buNone/>
              <a:defRPr sz="1400">
                <a:solidFill>
                  <a:schemeClr val="tx2"/>
                </a:solidFill>
                <a:latin typeface="Proxima Nova Rg" panose="0200050603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7AFB698-70DA-4F35-B990-13426EEFD3DE}" type="datetime4">
              <a:rPr lang="en-US" smtClean="0"/>
              <a:t>March 14,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F1B00-BAF0-4954-9BF0-37EAC95F8CFD}" type="slidenum">
              <a:rPr lang="en-US" smtClean="0"/>
              <a:t>‹#›</a:t>
            </a:fld>
            <a:endParaRPr lang="en-US"/>
          </a:p>
        </p:txBody>
      </p:sp>
      <p:sp>
        <p:nvSpPr>
          <p:cNvPr id="8" name="Rectangle 7"/>
          <p:cNvSpPr/>
          <p:nvPr userDrawn="1"/>
        </p:nvSpPr>
        <p:spPr>
          <a:xfrm>
            <a:off x="0" y="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546217"/>
            <a:ext cx="914400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315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D7C29-C103-45FF-8ADE-B520B7F55B83}" type="datetime4">
              <a:rPr lang="en-US" smtClean="0"/>
              <a:t>March 14, 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F1B00-BAF0-4954-9BF0-37EAC95F8CFD}" type="slidenum">
              <a:rPr lang="en-US" smtClean="0"/>
              <a:t>‹#›</a:t>
            </a:fld>
            <a:endParaRPr lang="en-US"/>
          </a:p>
        </p:txBody>
      </p:sp>
    </p:spTree>
    <p:extLst>
      <p:ext uri="{BB962C8B-B14F-4D97-AF65-F5344CB8AC3E}">
        <p14:creationId xmlns:p14="http://schemas.microsoft.com/office/powerpoint/2010/main" val="77682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Bereavement Education Workshop</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Mike Gilmore, Chaplain</a:t>
            </a:r>
          </a:p>
          <a:p>
            <a:r>
              <a:rPr lang="en-US" dirty="0" smtClean="0"/>
              <a:t>Melissa Gibson, Clinical Support Coordinator</a:t>
            </a:r>
          </a:p>
          <a:p>
            <a:r>
              <a:rPr lang="en-US" dirty="0" smtClean="0"/>
              <a:t>March 21, 2022</a:t>
            </a:r>
            <a:endParaRPr lang="en-US" dirty="0"/>
          </a:p>
        </p:txBody>
      </p:sp>
    </p:spTree>
    <p:extLst>
      <p:ext uri="{BB962C8B-B14F-4D97-AF65-F5344CB8AC3E}">
        <p14:creationId xmlns:p14="http://schemas.microsoft.com/office/powerpoint/2010/main" val="478301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676400"/>
            <a:ext cx="3124200" cy="906980"/>
          </a:xfrm>
        </p:spPr>
        <p:txBody>
          <a:bodyPr>
            <a:noAutofit/>
          </a:bodyPr>
          <a:lstStyle/>
          <a:p>
            <a:r>
              <a:rPr lang="en-US" sz="2400" dirty="0" smtClean="0"/>
              <a:t>Exploring grief through art….</a:t>
            </a:r>
            <a:endParaRPr lang="en-CA" sz="2400"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722" r="5555" b="1852"/>
          <a:stretch/>
        </p:blipFill>
        <p:spPr>
          <a:xfrm>
            <a:off x="1371600" y="838200"/>
            <a:ext cx="4114800" cy="5071730"/>
          </a:xfrm>
        </p:spPr>
      </p:pic>
      <p:sp>
        <p:nvSpPr>
          <p:cNvPr id="4" name="Text Placeholder 3"/>
          <p:cNvSpPr>
            <a:spLocks noGrp="1"/>
          </p:cNvSpPr>
          <p:nvPr>
            <p:ph type="body" sz="half" idx="2"/>
          </p:nvPr>
        </p:nvSpPr>
        <p:spPr/>
        <p:txBody>
          <a:bodyPr>
            <a:normAutofit/>
          </a:bodyPr>
          <a:lstStyle/>
          <a:p>
            <a:r>
              <a:rPr lang="en-US" sz="2400" dirty="0" smtClean="0"/>
              <a:t>What about this picture?</a:t>
            </a:r>
            <a:endParaRPr lang="en-CA" sz="2400" dirty="0"/>
          </a:p>
        </p:txBody>
      </p:sp>
    </p:spTree>
    <p:extLst>
      <p:ext uri="{BB962C8B-B14F-4D97-AF65-F5344CB8AC3E}">
        <p14:creationId xmlns:p14="http://schemas.microsoft.com/office/powerpoint/2010/main" val="114505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Goal of Bereavement Supports</a:t>
            </a:r>
            <a:endParaRPr lang="en-CA" dirty="0"/>
          </a:p>
        </p:txBody>
      </p:sp>
      <p:sp>
        <p:nvSpPr>
          <p:cNvPr id="3" name="Content Placeholder 2"/>
          <p:cNvSpPr>
            <a:spLocks noGrp="1"/>
          </p:cNvSpPr>
          <p:nvPr>
            <p:ph idx="1"/>
          </p:nvPr>
        </p:nvSpPr>
        <p:spPr/>
        <p:txBody>
          <a:bodyPr/>
          <a:lstStyle/>
          <a:p>
            <a:r>
              <a:rPr lang="en-US" dirty="0" smtClean="0"/>
              <a:t>To help someone acknowledge what has happened.</a:t>
            </a:r>
          </a:p>
          <a:p>
            <a:r>
              <a:rPr lang="en-US" dirty="0" smtClean="0"/>
              <a:t>To bring clarity and understanding of the stages of grief.</a:t>
            </a:r>
          </a:p>
          <a:p>
            <a:r>
              <a:rPr lang="en-US" dirty="0" smtClean="0"/>
              <a:t>Remind the person of the support system that is still in place for them.</a:t>
            </a:r>
          </a:p>
          <a:p>
            <a:r>
              <a:rPr lang="en-US" dirty="0" smtClean="0"/>
              <a:t>Help the person to understand that healing and renewed hope will come in time.</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5486400"/>
            <a:ext cx="1023935" cy="990600"/>
          </a:xfrm>
          <a:prstGeom prst="rect">
            <a:avLst/>
          </a:prstGeom>
        </p:spPr>
      </p:pic>
    </p:spTree>
    <p:extLst>
      <p:ext uri="{BB962C8B-B14F-4D97-AF65-F5344CB8AC3E}">
        <p14:creationId xmlns:p14="http://schemas.microsoft.com/office/powerpoint/2010/main" val="390679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923925"/>
            <a:ext cx="3124200" cy="685800"/>
          </a:xfrm>
        </p:spPr>
        <p:txBody>
          <a:bodyPr>
            <a:normAutofit/>
          </a:bodyPr>
          <a:lstStyle/>
          <a:p>
            <a:r>
              <a:rPr lang="en-US" sz="2800" dirty="0" smtClean="0"/>
              <a:t>The Grief Journey</a:t>
            </a:r>
            <a:endParaRPr lang="en-CA" sz="2800" dirty="0"/>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r="-685" b="16619"/>
          <a:stretch/>
        </p:blipFill>
        <p:spPr>
          <a:xfrm>
            <a:off x="1143000" y="914400"/>
            <a:ext cx="4240161" cy="5257800"/>
          </a:xfrm>
        </p:spPr>
      </p:pic>
      <p:sp>
        <p:nvSpPr>
          <p:cNvPr id="4" name="Text Placeholder 3"/>
          <p:cNvSpPr>
            <a:spLocks noGrp="1"/>
          </p:cNvSpPr>
          <p:nvPr>
            <p:ph type="body" sz="half" idx="2"/>
          </p:nvPr>
        </p:nvSpPr>
        <p:spPr>
          <a:xfrm>
            <a:off x="5562600" y="1752600"/>
            <a:ext cx="3124200" cy="4419600"/>
          </a:xfrm>
        </p:spPr>
        <p:txBody>
          <a:bodyPr>
            <a:noAutofit/>
          </a:bodyPr>
          <a:lstStyle/>
          <a:p>
            <a:r>
              <a:rPr lang="en-US" sz="2000" dirty="0" smtClean="0"/>
              <a:t>Bereavement Supports can help to bring clarity to the idea that a person never “gets over” a loss/death.  It is not about forgetting and moving on.  Rather, it is about </a:t>
            </a:r>
            <a:r>
              <a:rPr lang="en-US" sz="2000" b="1" i="1" u="sng" dirty="0" smtClean="0"/>
              <a:t>moving forward </a:t>
            </a:r>
            <a:r>
              <a:rPr lang="en-US" sz="2000" dirty="0" smtClean="0"/>
              <a:t>through life, learning to live with their grief and finding ways to invest their love in other relationships.</a:t>
            </a:r>
            <a:endParaRPr lang="en-CA" sz="2000" dirty="0"/>
          </a:p>
        </p:txBody>
      </p:sp>
    </p:spTree>
    <p:extLst>
      <p:ext uri="{BB962C8B-B14F-4D97-AF65-F5344CB8AC3E}">
        <p14:creationId xmlns:p14="http://schemas.microsoft.com/office/powerpoint/2010/main" val="325898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Use Bereavement Supports?</a:t>
            </a:r>
            <a:endParaRPr lang="en-CA" dirty="0"/>
          </a:p>
        </p:txBody>
      </p:sp>
      <p:sp>
        <p:nvSpPr>
          <p:cNvPr id="3" name="Content Placeholder 2"/>
          <p:cNvSpPr>
            <a:spLocks noGrp="1"/>
          </p:cNvSpPr>
          <p:nvPr>
            <p:ph idx="1"/>
          </p:nvPr>
        </p:nvSpPr>
        <p:spPr/>
        <p:txBody>
          <a:bodyPr/>
          <a:lstStyle/>
          <a:p>
            <a:r>
              <a:rPr lang="en-US" dirty="0" smtClean="0"/>
              <a:t>To help bring clarity, education and understanding to the person or persons you support around the topic of grief and loss.</a:t>
            </a:r>
          </a:p>
          <a:p>
            <a:r>
              <a:rPr lang="en-US" dirty="0" smtClean="0"/>
              <a:t>We are a different supportive voice here to help as you help the person you support.</a:t>
            </a:r>
          </a:p>
          <a:p>
            <a:pPr marL="0" indent="0" algn="ctr">
              <a:buNone/>
            </a:pPr>
            <a:endParaRPr lang="en-CA"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235" b="9827"/>
          <a:stretch/>
        </p:blipFill>
        <p:spPr>
          <a:xfrm>
            <a:off x="3581400" y="4861652"/>
            <a:ext cx="1448224" cy="1447075"/>
          </a:xfrm>
          <a:prstGeom prst="rect">
            <a:avLst/>
          </a:prstGeom>
        </p:spPr>
      </p:pic>
    </p:spTree>
    <p:extLst>
      <p:ext uri="{BB962C8B-B14F-4D97-AF65-F5344CB8AC3E}">
        <p14:creationId xmlns:p14="http://schemas.microsoft.com/office/powerpoint/2010/main" val="117501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Support Staff</a:t>
            </a:r>
            <a:endParaRPr lang="en-CA" dirty="0"/>
          </a:p>
        </p:txBody>
      </p:sp>
      <p:sp>
        <p:nvSpPr>
          <p:cNvPr id="3" name="Content Placeholder 2"/>
          <p:cNvSpPr>
            <a:spLocks noGrp="1"/>
          </p:cNvSpPr>
          <p:nvPr>
            <p:ph idx="1"/>
          </p:nvPr>
        </p:nvSpPr>
        <p:spPr/>
        <p:txBody>
          <a:bodyPr>
            <a:normAutofit lnSpcReduction="10000"/>
          </a:bodyPr>
          <a:lstStyle/>
          <a:p>
            <a:r>
              <a:rPr lang="en-US" dirty="0" smtClean="0"/>
              <a:t>Provide a listening, empathetic ear.</a:t>
            </a:r>
          </a:p>
          <a:p>
            <a:r>
              <a:rPr lang="en-US" dirty="0" smtClean="0"/>
              <a:t>Understand that every person grieves differently and may express their grief differently.</a:t>
            </a:r>
          </a:p>
          <a:p>
            <a:r>
              <a:rPr lang="en-US" dirty="0" smtClean="0"/>
              <a:t>Remember that grief is hard work.  During these sessions, be sensitive to and aware of the person’s needs – either for space or extra attention or both!</a:t>
            </a:r>
          </a:p>
          <a:p>
            <a:r>
              <a:rPr lang="en-US" dirty="0" smtClean="0"/>
              <a:t>We may use different resources and activities that the person may need staff support to work on during the week.</a:t>
            </a:r>
          </a:p>
        </p:txBody>
      </p:sp>
    </p:spTree>
    <p:extLst>
      <p:ext uri="{BB962C8B-B14F-4D97-AF65-F5344CB8AC3E}">
        <p14:creationId xmlns:p14="http://schemas.microsoft.com/office/powerpoint/2010/main" val="133482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Support Staff</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Communicate with us regarding questions or concerns that may have come up during the week or share topics that you think will be helpful to discuss.</a:t>
            </a:r>
          </a:p>
          <a:p>
            <a:r>
              <a:rPr lang="en-US" dirty="0" smtClean="0"/>
              <a:t>We </a:t>
            </a:r>
            <a:r>
              <a:rPr lang="en-US" dirty="0"/>
              <a:t>will do our best to communicate what we have talked about in each session so that you have an understanding of what questions may come up through the week or if the person shows a higher level of emotions following a session</a:t>
            </a:r>
            <a:r>
              <a:rPr lang="en-US" dirty="0" smtClean="0"/>
              <a:t>.</a:t>
            </a:r>
          </a:p>
          <a:p>
            <a:r>
              <a:rPr lang="en-US" dirty="0" smtClean="0"/>
              <a:t>Some people may request to have a support staff sit in on sessions with them to provide some comfort and security.</a:t>
            </a:r>
            <a:endParaRPr lang="en-CA" dirty="0"/>
          </a:p>
          <a:p>
            <a:endParaRPr lang="en-CA" dirty="0"/>
          </a:p>
        </p:txBody>
      </p:sp>
    </p:spTree>
    <p:extLst>
      <p:ext uri="{BB962C8B-B14F-4D97-AF65-F5344CB8AC3E}">
        <p14:creationId xmlns:p14="http://schemas.microsoft.com/office/powerpoint/2010/main" val="29045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Key Qualities in Supporting Grief*</a:t>
            </a:r>
            <a:endParaRPr lang="en-CA" sz="3600" dirty="0"/>
          </a:p>
        </p:txBody>
      </p:sp>
      <p:sp>
        <p:nvSpPr>
          <p:cNvPr id="3" name="Content Placeholder 2"/>
          <p:cNvSpPr>
            <a:spLocks noGrp="1"/>
          </p:cNvSpPr>
          <p:nvPr>
            <p:ph idx="1"/>
          </p:nvPr>
        </p:nvSpPr>
        <p:spPr/>
        <p:txBody>
          <a:bodyPr>
            <a:normAutofit lnSpcReduction="10000"/>
          </a:bodyPr>
          <a:lstStyle/>
          <a:p>
            <a:r>
              <a:rPr lang="en-US" dirty="0" smtClean="0"/>
              <a:t>Empathy not sympathy</a:t>
            </a:r>
          </a:p>
          <a:p>
            <a:r>
              <a:rPr lang="en-US" dirty="0" smtClean="0"/>
              <a:t>Supportive Listening</a:t>
            </a:r>
          </a:p>
          <a:p>
            <a:r>
              <a:rPr lang="en-US" dirty="0" smtClean="0"/>
              <a:t>Patience</a:t>
            </a:r>
          </a:p>
          <a:p>
            <a:r>
              <a:rPr lang="en-US" dirty="0" smtClean="0"/>
              <a:t>Nonjudgmental</a:t>
            </a:r>
          </a:p>
          <a:p>
            <a:r>
              <a:rPr lang="en-US" dirty="0" smtClean="0"/>
              <a:t>Ability to hear difficult experiences</a:t>
            </a:r>
          </a:p>
          <a:p>
            <a:r>
              <a:rPr lang="en-US" dirty="0" smtClean="0"/>
              <a:t>Comfort with wide range of emotions</a:t>
            </a:r>
          </a:p>
          <a:p>
            <a:pPr marL="0" indent="0">
              <a:buNone/>
            </a:pPr>
            <a:endParaRPr lang="en-US" dirty="0" smtClean="0"/>
          </a:p>
          <a:p>
            <a:pPr marL="0" indent="0">
              <a:buNone/>
            </a:pPr>
            <a:r>
              <a:rPr lang="en-US" sz="2200" i="1" dirty="0" smtClean="0"/>
              <a:t>*from CTRI Crisis &amp; Trauma Resource Institute “Walking with Grief – Helping Others Deal with Loss”</a:t>
            </a:r>
            <a:endParaRPr lang="en-CA" sz="2200" i="1" dirty="0"/>
          </a:p>
        </p:txBody>
      </p:sp>
    </p:spTree>
    <p:extLst>
      <p:ext uri="{BB962C8B-B14F-4D97-AF65-F5344CB8AC3E}">
        <p14:creationId xmlns:p14="http://schemas.microsoft.com/office/powerpoint/2010/main" val="4016804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The stages of grief and practical ways to support the person</a:t>
            </a:r>
            <a:endParaRPr lang="en-CA" sz="3000" dirty="0"/>
          </a:p>
        </p:txBody>
      </p:sp>
      <p:sp>
        <p:nvSpPr>
          <p:cNvPr id="3" name="Text Placeholder 2"/>
          <p:cNvSpPr>
            <a:spLocks noGrp="1"/>
          </p:cNvSpPr>
          <p:nvPr>
            <p:ph type="body" idx="1"/>
          </p:nvPr>
        </p:nvSpPr>
        <p:spPr/>
        <p:txBody>
          <a:bodyPr/>
          <a:lstStyle/>
          <a:p>
            <a:r>
              <a:rPr lang="en-US" dirty="0" smtClean="0"/>
              <a:t>Bereavement Education Workshop</a:t>
            </a:r>
            <a:endParaRPr lang="en-CA" dirty="0"/>
          </a:p>
        </p:txBody>
      </p:sp>
    </p:spTree>
    <p:extLst>
      <p:ext uri="{BB962C8B-B14F-4D97-AF65-F5344CB8AC3E}">
        <p14:creationId xmlns:p14="http://schemas.microsoft.com/office/powerpoint/2010/main" val="22725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Stages of Grief</a:t>
            </a:r>
            <a:endParaRPr lang="en-CA" dirty="0"/>
          </a:p>
        </p:txBody>
      </p:sp>
      <p:sp>
        <p:nvSpPr>
          <p:cNvPr id="3" name="Content Placeholder 2"/>
          <p:cNvSpPr>
            <a:spLocks noGrp="1"/>
          </p:cNvSpPr>
          <p:nvPr>
            <p:ph idx="1"/>
          </p:nvPr>
        </p:nvSpPr>
        <p:spPr/>
        <p:txBody>
          <a:bodyPr>
            <a:normAutofit lnSpcReduction="10000"/>
          </a:bodyPr>
          <a:lstStyle/>
          <a:p>
            <a:r>
              <a:rPr lang="en-US" dirty="0" smtClean="0"/>
              <a:t>Elisabeth </a:t>
            </a:r>
            <a:r>
              <a:rPr lang="en-US" dirty="0" err="1" smtClean="0"/>
              <a:t>Kubler</a:t>
            </a:r>
            <a:r>
              <a:rPr lang="en-US" dirty="0" smtClean="0"/>
              <a:t>-Ross wrote and first published “On Death and Dying” in 1969, which proposed five stages of emotional responses to death and dying in terminally ill patients.</a:t>
            </a:r>
          </a:p>
          <a:p>
            <a:r>
              <a:rPr lang="en-US" dirty="0" smtClean="0"/>
              <a:t>“On Grief and Grieving” was co-authored by Elisabeth </a:t>
            </a:r>
            <a:r>
              <a:rPr lang="en-US" dirty="0" err="1" smtClean="0"/>
              <a:t>Kubler</a:t>
            </a:r>
            <a:r>
              <a:rPr lang="en-US" dirty="0" smtClean="0"/>
              <a:t>-Ross and David Kessler and first published in 2005, which took the original five stages of death and dying and adapted them to the experiences of grief and grieving.</a:t>
            </a:r>
            <a:endParaRPr lang="en-CA" dirty="0"/>
          </a:p>
        </p:txBody>
      </p:sp>
    </p:spTree>
    <p:extLst>
      <p:ext uri="{BB962C8B-B14F-4D97-AF65-F5344CB8AC3E}">
        <p14:creationId xmlns:p14="http://schemas.microsoft.com/office/powerpoint/2010/main" val="138212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David Kessler*…..</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endParaRPr lang="en-CA" dirty="0"/>
          </a:p>
          <a:p>
            <a:pPr marL="0" indent="0">
              <a:buNone/>
            </a:pPr>
            <a:r>
              <a:rPr lang="en-CA" i="1" dirty="0" smtClean="0"/>
              <a:t>“The </a:t>
            </a:r>
            <a:r>
              <a:rPr lang="en-CA" i="1" dirty="0"/>
              <a:t>five stages, denial, anger, bargaining, depression and acceptance are a part of the framework that makes up our learning to live with the one we lost. They are tools to help us frame and identify what we may be feeling. But they are not stops on some linear timeline in grief. Not everyone goes through all of them or in a prescribed order. Our hope is that with these stages comes the knowledge of grief ‘s terrain, making us better equipped to cope with life and loss. At times, people in grief will often report more stages. Just remember your grief is </a:t>
            </a:r>
            <a:r>
              <a:rPr lang="en-CA" i="1" dirty="0" smtClean="0"/>
              <a:t>as </a:t>
            </a:r>
            <a:r>
              <a:rPr lang="en-CA" i="1" dirty="0"/>
              <a:t>unique as you are</a:t>
            </a:r>
            <a:r>
              <a:rPr lang="en-CA" i="1" dirty="0" smtClean="0"/>
              <a:t>.”</a:t>
            </a:r>
            <a:endParaRPr lang="en-CA" i="1" dirty="0"/>
          </a:p>
          <a:p>
            <a:endParaRPr lang="en-US" dirty="0" smtClean="0"/>
          </a:p>
          <a:p>
            <a:pPr marL="0" indent="0">
              <a:buNone/>
            </a:pPr>
            <a:r>
              <a:rPr lang="en-CA" dirty="0" smtClean="0"/>
              <a:t>* https</a:t>
            </a:r>
            <a:r>
              <a:rPr lang="en-CA" dirty="0"/>
              <a:t>://grief.com/the-five-stages-of-grief/</a:t>
            </a:r>
          </a:p>
        </p:txBody>
      </p:sp>
    </p:spTree>
    <p:extLst>
      <p:ext uri="{BB962C8B-B14F-4D97-AF65-F5344CB8AC3E}">
        <p14:creationId xmlns:p14="http://schemas.microsoft.com/office/powerpoint/2010/main" val="119538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what you see here….</a:t>
            </a:r>
            <a:endParaRPr lang="en-CA"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8220"/>
          <a:stretch/>
        </p:blipFill>
        <p:spPr>
          <a:xfrm>
            <a:off x="1143000" y="1828800"/>
            <a:ext cx="6705600" cy="4442679"/>
          </a:xfrm>
        </p:spPr>
      </p:pic>
    </p:spTree>
    <p:extLst>
      <p:ext uri="{BB962C8B-B14F-4D97-AF65-F5344CB8AC3E}">
        <p14:creationId xmlns:p14="http://schemas.microsoft.com/office/powerpoint/2010/main" val="2433814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Stages of Grief</a:t>
            </a:r>
            <a:endParaRPr lang="en-CA" dirty="0"/>
          </a:p>
        </p:txBody>
      </p:sp>
      <p:sp>
        <p:nvSpPr>
          <p:cNvPr id="3" name="Content Placeholder 2"/>
          <p:cNvSpPr>
            <a:spLocks noGrp="1"/>
          </p:cNvSpPr>
          <p:nvPr>
            <p:ph idx="1"/>
          </p:nvPr>
        </p:nvSpPr>
        <p:spPr/>
        <p:txBody>
          <a:bodyPr/>
          <a:lstStyle/>
          <a:p>
            <a:r>
              <a:rPr lang="en-US" dirty="0" smtClean="0"/>
              <a:t>Denial</a:t>
            </a:r>
          </a:p>
          <a:p>
            <a:r>
              <a:rPr lang="en-US" dirty="0" smtClean="0"/>
              <a:t>Anger</a:t>
            </a:r>
          </a:p>
          <a:p>
            <a:r>
              <a:rPr lang="en-US" dirty="0" smtClean="0"/>
              <a:t>Bargaining</a:t>
            </a:r>
          </a:p>
          <a:p>
            <a:r>
              <a:rPr lang="en-US" dirty="0" smtClean="0"/>
              <a:t>Depression</a:t>
            </a:r>
          </a:p>
          <a:p>
            <a:r>
              <a:rPr lang="en-US" dirty="0" smtClean="0"/>
              <a:t>Acceptance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752600"/>
            <a:ext cx="5043488" cy="3777747"/>
          </a:xfrm>
          <a:prstGeom prst="rect">
            <a:avLst/>
          </a:prstGeom>
        </p:spPr>
      </p:pic>
    </p:spTree>
    <p:extLst>
      <p:ext uri="{BB962C8B-B14F-4D97-AF65-F5344CB8AC3E}">
        <p14:creationId xmlns:p14="http://schemas.microsoft.com/office/powerpoint/2010/main" val="184873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about “The Five Stages”……..</a:t>
            </a:r>
            <a:endParaRPr lang="en-CA" dirty="0"/>
          </a:p>
        </p:txBody>
      </p:sp>
      <p:sp>
        <p:nvSpPr>
          <p:cNvPr id="3" name="Content Placeholder 2"/>
          <p:cNvSpPr>
            <a:spLocks noGrp="1"/>
          </p:cNvSpPr>
          <p:nvPr>
            <p:ph idx="1"/>
          </p:nvPr>
        </p:nvSpPr>
        <p:spPr/>
        <p:txBody>
          <a:bodyPr>
            <a:normAutofit/>
          </a:bodyPr>
          <a:lstStyle/>
          <a:p>
            <a:r>
              <a:rPr lang="en-US" dirty="0" smtClean="0"/>
              <a:t>Generally, in the bereavement sessions, the stages of “Bargaining” and “Depression” are not typically observed in the people that we are supporting.</a:t>
            </a:r>
          </a:p>
          <a:p>
            <a:r>
              <a:rPr lang="en-US" dirty="0" smtClean="0"/>
              <a:t>For any person going through grief, they may not experience all the stages of grief or they may experience some of the stages more than once. </a:t>
            </a:r>
          </a:p>
          <a:p>
            <a:endParaRPr lang="en-US" dirty="0" smtClean="0"/>
          </a:p>
        </p:txBody>
      </p:sp>
    </p:spTree>
    <p:extLst>
      <p:ext uri="{BB962C8B-B14F-4D97-AF65-F5344CB8AC3E}">
        <p14:creationId xmlns:p14="http://schemas.microsoft.com/office/powerpoint/2010/main" val="2804903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 is not a linear journey….</a:t>
            </a:r>
            <a:endParaRPr lang="en-CA" dirty="0"/>
          </a:p>
        </p:txBody>
      </p:sp>
      <p:pic>
        <p:nvPicPr>
          <p:cNvPr id="4" name="Content Placeholder 3"/>
          <p:cNvPicPr>
            <a:picLocks noGrp="1" noChangeAspect="1"/>
          </p:cNvPicPr>
          <p:nvPr>
            <p:ph idx="1"/>
          </p:nvPr>
        </p:nvPicPr>
        <p:blipFill>
          <a:blip r:embed="rId2"/>
          <a:stretch>
            <a:fillRect/>
          </a:stretch>
        </p:blipFill>
        <p:spPr>
          <a:xfrm>
            <a:off x="1143000" y="2115344"/>
            <a:ext cx="6858000" cy="3495675"/>
          </a:xfrm>
          <a:prstGeom prst="rect">
            <a:avLst/>
          </a:prstGeom>
        </p:spPr>
      </p:pic>
    </p:spTree>
    <p:extLst>
      <p:ext uri="{BB962C8B-B14F-4D97-AF65-F5344CB8AC3E}">
        <p14:creationId xmlns:p14="http://schemas.microsoft.com/office/powerpoint/2010/main" val="132249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a:t>
            </a:r>
            <a:endParaRPr lang="en-CA" dirty="0"/>
          </a:p>
        </p:txBody>
      </p:sp>
      <p:sp>
        <p:nvSpPr>
          <p:cNvPr id="3" name="Text Placeholder 2"/>
          <p:cNvSpPr>
            <a:spLocks noGrp="1"/>
          </p:cNvSpPr>
          <p:nvPr>
            <p:ph type="body" idx="1"/>
          </p:nvPr>
        </p:nvSpPr>
        <p:spPr/>
        <p:txBody>
          <a:bodyPr/>
          <a:lstStyle/>
          <a:p>
            <a:r>
              <a:rPr lang="en-US" dirty="0" smtClean="0"/>
              <a:t>What It May Look Like:</a:t>
            </a:r>
            <a:endParaRPr lang="en-CA" dirty="0"/>
          </a:p>
        </p:txBody>
      </p:sp>
      <p:sp>
        <p:nvSpPr>
          <p:cNvPr id="4" name="Content Placeholder 3"/>
          <p:cNvSpPr>
            <a:spLocks noGrp="1"/>
          </p:cNvSpPr>
          <p:nvPr>
            <p:ph sz="half" idx="2"/>
          </p:nvPr>
        </p:nvSpPr>
        <p:spPr/>
        <p:txBody>
          <a:bodyPr/>
          <a:lstStyle/>
          <a:p>
            <a:r>
              <a:rPr lang="en-US" dirty="0" smtClean="0"/>
              <a:t>The person cannot believe that their loved one is gone</a:t>
            </a:r>
          </a:p>
          <a:p>
            <a:r>
              <a:rPr lang="en-US" dirty="0" smtClean="0"/>
              <a:t>The person may struggle to acknowledge what has happened. </a:t>
            </a:r>
          </a:p>
          <a:p>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p:txBody>
          <a:bodyPr>
            <a:normAutofit lnSpcReduction="10000"/>
          </a:bodyPr>
          <a:lstStyle/>
          <a:p>
            <a:r>
              <a:rPr lang="en-US" dirty="0" smtClean="0"/>
              <a:t>Use permanent, clear, concrete words (e.g., “(the person) died” versus “(the person) has gone to a better place”)</a:t>
            </a:r>
          </a:p>
          <a:p>
            <a:r>
              <a:rPr lang="en-US" dirty="0" smtClean="0"/>
              <a:t>Use language that is appropriate to the person’s level of comprehension</a:t>
            </a:r>
          </a:p>
          <a:p>
            <a:r>
              <a:rPr lang="en-US" dirty="0" smtClean="0"/>
              <a:t>Delay any major decision making until later as thinking processes can change due to grief. </a:t>
            </a:r>
            <a:endParaRPr lang="en-CA" dirty="0"/>
          </a:p>
        </p:txBody>
      </p:sp>
    </p:spTree>
    <p:extLst>
      <p:ext uri="{BB962C8B-B14F-4D97-AF65-F5344CB8AC3E}">
        <p14:creationId xmlns:p14="http://schemas.microsoft.com/office/powerpoint/2010/main" val="183562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Anger/Bitterness</a:t>
            </a:r>
            <a:endParaRPr lang="en-CA" dirty="0"/>
          </a:p>
        </p:txBody>
      </p:sp>
      <p:sp>
        <p:nvSpPr>
          <p:cNvPr id="3" name="Text Placeholder 2"/>
          <p:cNvSpPr>
            <a:spLocks noGrp="1"/>
          </p:cNvSpPr>
          <p:nvPr>
            <p:ph type="body" idx="1"/>
          </p:nvPr>
        </p:nvSpPr>
        <p:spPr/>
        <p:txBody>
          <a:bodyPr/>
          <a:lstStyle/>
          <a:p>
            <a:r>
              <a:rPr lang="en-US" dirty="0" smtClean="0"/>
              <a:t>What It May Look Like:</a:t>
            </a:r>
            <a:endParaRPr lang="en-CA" dirty="0"/>
          </a:p>
        </p:txBody>
      </p:sp>
      <p:sp>
        <p:nvSpPr>
          <p:cNvPr id="4" name="Content Placeholder 3"/>
          <p:cNvSpPr>
            <a:spLocks noGrp="1"/>
          </p:cNvSpPr>
          <p:nvPr>
            <p:ph sz="half" idx="2"/>
          </p:nvPr>
        </p:nvSpPr>
        <p:spPr/>
        <p:txBody>
          <a:bodyPr/>
          <a:lstStyle/>
          <a:p>
            <a:r>
              <a:rPr lang="en-US" dirty="0" smtClean="0"/>
              <a:t>The person may express anger towards their loved one (e.g., for not keeping their promise to come out of the hospital), the medical professional for not saving their loved one</a:t>
            </a:r>
          </a:p>
          <a:p>
            <a:r>
              <a:rPr lang="en-US" dirty="0" smtClean="0"/>
              <a:t>Angry at God or themselves</a:t>
            </a:r>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p:txBody>
          <a:bodyPr>
            <a:normAutofit fontScale="92500" lnSpcReduction="20000"/>
          </a:bodyPr>
          <a:lstStyle/>
          <a:p>
            <a:r>
              <a:rPr lang="en-US" dirty="0" smtClean="0"/>
              <a:t>Validate the person’s feelings of anger</a:t>
            </a:r>
          </a:p>
          <a:p>
            <a:r>
              <a:rPr lang="en-US" dirty="0" smtClean="0"/>
              <a:t>Encourage the person to express their anger in healthy ways – journaling, exercising, talking about their feelings</a:t>
            </a:r>
          </a:p>
          <a:p>
            <a:r>
              <a:rPr lang="en-US" dirty="0" smtClean="0"/>
              <a:t>Explore how anger may hold the person back or weighs them down</a:t>
            </a:r>
          </a:p>
          <a:p>
            <a:r>
              <a:rPr lang="en-US" dirty="0" smtClean="0"/>
              <a:t>Use questions that may help to bring them closer to forgiveness (e.g., “Do you think your loved one wanting to keep living if they could have?”)</a:t>
            </a:r>
            <a:endParaRPr lang="en-CA" dirty="0"/>
          </a:p>
        </p:txBody>
      </p:sp>
    </p:spTree>
    <p:extLst>
      <p:ext uri="{BB962C8B-B14F-4D97-AF65-F5344CB8AC3E}">
        <p14:creationId xmlns:p14="http://schemas.microsoft.com/office/powerpoint/2010/main" val="279539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a:t>
            </a:r>
            <a:endParaRPr lang="en-CA" dirty="0"/>
          </a:p>
        </p:txBody>
      </p:sp>
      <p:sp>
        <p:nvSpPr>
          <p:cNvPr id="3" name="Text Placeholder 2"/>
          <p:cNvSpPr>
            <a:spLocks noGrp="1"/>
          </p:cNvSpPr>
          <p:nvPr>
            <p:ph type="body" idx="1"/>
          </p:nvPr>
        </p:nvSpPr>
        <p:spPr/>
        <p:txBody>
          <a:bodyPr/>
          <a:lstStyle/>
          <a:p>
            <a:r>
              <a:rPr lang="en-US" dirty="0" smtClean="0"/>
              <a:t>What It May Look Like:</a:t>
            </a:r>
            <a:endParaRPr lang="en-CA" dirty="0"/>
          </a:p>
        </p:txBody>
      </p:sp>
      <p:sp>
        <p:nvSpPr>
          <p:cNvPr id="4" name="Content Placeholder 3"/>
          <p:cNvSpPr>
            <a:spLocks noGrp="1"/>
          </p:cNvSpPr>
          <p:nvPr>
            <p:ph sz="half" idx="2"/>
          </p:nvPr>
        </p:nvSpPr>
        <p:spPr/>
        <p:txBody>
          <a:bodyPr>
            <a:normAutofit/>
          </a:bodyPr>
          <a:lstStyle/>
          <a:p>
            <a:r>
              <a:rPr lang="en-US" dirty="0" smtClean="0"/>
              <a:t>Using “What if” or “if only” statements.</a:t>
            </a:r>
          </a:p>
          <a:p>
            <a:r>
              <a:rPr lang="en-US" dirty="0" smtClean="0"/>
              <a:t>For example, “If I only had I prayed harder, she would have lived.” or “If I had only called him that night, he would still be here.” or “If he had only gone to the doctor sooner, they could have fixed him.”</a:t>
            </a:r>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p:txBody>
          <a:bodyPr/>
          <a:lstStyle/>
          <a:p>
            <a:r>
              <a:rPr lang="en-US" dirty="0" smtClean="0"/>
              <a:t>Reframe the statements</a:t>
            </a:r>
            <a:endParaRPr lang="en-CA" dirty="0"/>
          </a:p>
        </p:txBody>
      </p:sp>
    </p:spTree>
    <p:extLst>
      <p:ext uri="{BB962C8B-B14F-4D97-AF65-F5344CB8AC3E}">
        <p14:creationId xmlns:p14="http://schemas.microsoft.com/office/powerpoint/2010/main" val="189603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a:t>
            </a:r>
            <a:endParaRPr lang="en-CA" dirty="0"/>
          </a:p>
        </p:txBody>
      </p:sp>
      <p:sp>
        <p:nvSpPr>
          <p:cNvPr id="3" name="Text Placeholder 2"/>
          <p:cNvSpPr>
            <a:spLocks noGrp="1"/>
          </p:cNvSpPr>
          <p:nvPr>
            <p:ph type="body" idx="1"/>
          </p:nvPr>
        </p:nvSpPr>
        <p:spPr/>
        <p:txBody>
          <a:bodyPr/>
          <a:lstStyle/>
          <a:p>
            <a:r>
              <a:rPr lang="en-US" dirty="0" smtClean="0"/>
              <a:t>What It May Look Like:</a:t>
            </a:r>
            <a:endParaRPr lang="en-CA" dirty="0"/>
          </a:p>
        </p:txBody>
      </p:sp>
      <p:sp>
        <p:nvSpPr>
          <p:cNvPr id="4" name="Content Placeholder 3"/>
          <p:cNvSpPr>
            <a:spLocks noGrp="1"/>
          </p:cNvSpPr>
          <p:nvPr>
            <p:ph sz="half" idx="2"/>
          </p:nvPr>
        </p:nvSpPr>
        <p:spPr/>
        <p:txBody>
          <a:bodyPr/>
          <a:lstStyle/>
          <a:p>
            <a:r>
              <a:rPr lang="en-US" dirty="0" smtClean="0"/>
              <a:t>The person may fear it will happen to them</a:t>
            </a:r>
          </a:p>
          <a:p>
            <a:r>
              <a:rPr lang="en-US" dirty="0" smtClean="0"/>
              <a:t>May have fears of losing others</a:t>
            </a:r>
          </a:p>
          <a:p>
            <a:r>
              <a:rPr lang="en-US" dirty="0" smtClean="0"/>
              <a:t>May be unwilling to go to the hospital for their own appointments/procedures (e.g., if loved one died at the hospital)</a:t>
            </a:r>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p:txBody>
          <a:bodyPr/>
          <a:lstStyle/>
          <a:p>
            <a:r>
              <a:rPr lang="en-US" dirty="0" smtClean="0"/>
              <a:t>Reassure the person that they are safe</a:t>
            </a:r>
          </a:p>
          <a:p>
            <a:r>
              <a:rPr lang="en-US" dirty="0" smtClean="0"/>
              <a:t>Provide examples of people who have gone to hospital and have been discharged</a:t>
            </a:r>
            <a:endParaRPr lang="en-CA" dirty="0"/>
          </a:p>
        </p:txBody>
      </p:sp>
    </p:spTree>
    <p:extLst>
      <p:ext uri="{BB962C8B-B14F-4D97-AF65-F5344CB8AC3E}">
        <p14:creationId xmlns:p14="http://schemas.microsoft.com/office/powerpoint/2010/main" val="282363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Sadness/Loneliness</a:t>
            </a:r>
            <a:endParaRPr lang="en-CA" dirty="0"/>
          </a:p>
        </p:txBody>
      </p:sp>
      <p:sp>
        <p:nvSpPr>
          <p:cNvPr id="3" name="Text Placeholder 2"/>
          <p:cNvSpPr>
            <a:spLocks noGrp="1"/>
          </p:cNvSpPr>
          <p:nvPr>
            <p:ph type="body" idx="1"/>
          </p:nvPr>
        </p:nvSpPr>
        <p:spPr/>
        <p:txBody>
          <a:bodyPr/>
          <a:lstStyle/>
          <a:p>
            <a:r>
              <a:rPr lang="en-US" dirty="0" smtClean="0"/>
              <a:t>What it May Look Like:</a:t>
            </a:r>
            <a:endParaRPr lang="en-CA" dirty="0"/>
          </a:p>
        </p:txBody>
      </p:sp>
      <p:sp>
        <p:nvSpPr>
          <p:cNvPr id="4" name="Content Placeholder 3"/>
          <p:cNvSpPr>
            <a:spLocks noGrp="1"/>
          </p:cNvSpPr>
          <p:nvPr>
            <p:ph sz="half" idx="2"/>
          </p:nvPr>
        </p:nvSpPr>
        <p:spPr/>
        <p:txBody>
          <a:bodyPr>
            <a:normAutofit/>
          </a:bodyPr>
          <a:lstStyle/>
          <a:p>
            <a:r>
              <a:rPr lang="en-US" dirty="0" smtClean="0"/>
              <a:t>Crying</a:t>
            </a:r>
          </a:p>
          <a:p>
            <a:r>
              <a:rPr lang="en-US" dirty="0" smtClean="0"/>
              <a:t>More emotional</a:t>
            </a:r>
          </a:p>
          <a:p>
            <a:r>
              <a:rPr lang="en-US" dirty="0" smtClean="0"/>
              <a:t>The person may have questions (e.g. “Who’s going to take me out for coffee now?”)</a:t>
            </a:r>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p:txBody>
          <a:bodyPr>
            <a:normAutofit fontScale="70000" lnSpcReduction="20000"/>
          </a:bodyPr>
          <a:lstStyle/>
          <a:p>
            <a:r>
              <a:rPr lang="en-US" dirty="0" smtClean="0"/>
              <a:t>Reassure it is okay to cry and have a range of emotions</a:t>
            </a:r>
          </a:p>
          <a:p>
            <a:r>
              <a:rPr lang="en-US" dirty="0" smtClean="0"/>
              <a:t>Validate their feelings – let them know that you can see the emotional pain they are experiencing but reassure them they will get through it</a:t>
            </a:r>
          </a:p>
          <a:p>
            <a:r>
              <a:rPr lang="en-US" dirty="0" smtClean="0"/>
              <a:t>Remind them of their “circle of support” and how staff can “fill in” now</a:t>
            </a:r>
          </a:p>
          <a:p>
            <a:r>
              <a:rPr lang="en-US" dirty="0" smtClean="0"/>
              <a:t>Be willing to talk about the person ‘s loved one – may need to set up designated times (if needed – this is to be mindful of the demands/expectations on staff in a group home setting)</a:t>
            </a:r>
          </a:p>
          <a:p>
            <a:r>
              <a:rPr lang="en-US" dirty="0" smtClean="0"/>
              <a:t>Provide reassurance that the person is not alone and help is available</a:t>
            </a:r>
            <a:endParaRPr lang="en-CA" dirty="0"/>
          </a:p>
        </p:txBody>
      </p:sp>
    </p:spTree>
    <p:extLst>
      <p:ext uri="{BB962C8B-B14F-4D97-AF65-F5344CB8AC3E}">
        <p14:creationId xmlns:p14="http://schemas.microsoft.com/office/powerpoint/2010/main" val="109771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CA" dirty="0"/>
          </a:p>
        </p:txBody>
      </p:sp>
      <p:sp>
        <p:nvSpPr>
          <p:cNvPr id="3" name="Text Placeholder 2"/>
          <p:cNvSpPr>
            <a:spLocks noGrp="1"/>
          </p:cNvSpPr>
          <p:nvPr>
            <p:ph type="body" idx="1"/>
          </p:nvPr>
        </p:nvSpPr>
        <p:spPr/>
        <p:txBody>
          <a:bodyPr/>
          <a:lstStyle/>
          <a:p>
            <a:r>
              <a:rPr lang="en-US" dirty="0" smtClean="0"/>
              <a:t>What It May Look Like: </a:t>
            </a:r>
            <a:endParaRPr lang="en-CA" dirty="0"/>
          </a:p>
        </p:txBody>
      </p:sp>
      <p:sp>
        <p:nvSpPr>
          <p:cNvPr id="4" name="Content Placeholder 3"/>
          <p:cNvSpPr>
            <a:spLocks noGrp="1"/>
          </p:cNvSpPr>
          <p:nvPr>
            <p:ph sz="half" idx="2"/>
          </p:nvPr>
        </p:nvSpPr>
        <p:spPr>
          <a:xfrm>
            <a:off x="457201" y="2174875"/>
            <a:ext cx="4040188" cy="2473325"/>
          </a:xfrm>
        </p:spPr>
        <p:txBody>
          <a:bodyPr/>
          <a:lstStyle/>
          <a:p>
            <a:r>
              <a:rPr lang="en-US" dirty="0" smtClean="0"/>
              <a:t>Withdrawal</a:t>
            </a:r>
          </a:p>
          <a:p>
            <a:r>
              <a:rPr lang="en-US" dirty="0" smtClean="0"/>
              <a:t>Sadness</a:t>
            </a:r>
          </a:p>
          <a:p>
            <a:r>
              <a:rPr lang="en-US" dirty="0" smtClean="0"/>
              <a:t>Loss of energy and motivation</a:t>
            </a:r>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a:xfrm>
            <a:off x="4645026" y="2174876"/>
            <a:ext cx="4041775" cy="2473324"/>
          </a:xfrm>
        </p:spPr>
        <p:txBody>
          <a:bodyPr>
            <a:normAutofit/>
          </a:bodyPr>
          <a:lstStyle/>
          <a:p>
            <a:r>
              <a:rPr lang="en-US" dirty="0" smtClean="0"/>
              <a:t>Remember that this is an appropriate response to great loss.</a:t>
            </a:r>
          </a:p>
          <a:p>
            <a:r>
              <a:rPr lang="en-US" dirty="0" smtClean="0"/>
              <a:t>Be aware of the potential for normal grief to slip into depression</a:t>
            </a:r>
          </a:p>
          <a:p>
            <a:endParaRPr lang="en-CA" dirty="0"/>
          </a:p>
        </p:txBody>
      </p:sp>
      <p:sp>
        <p:nvSpPr>
          <p:cNvPr id="7" name="TextBox 6"/>
          <p:cNvSpPr txBox="1"/>
          <p:nvPr/>
        </p:nvSpPr>
        <p:spPr>
          <a:xfrm>
            <a:off x="477520" y="4648200"/>
            <a:ext cx="8229600" cy="1200329"/>
          </a:xfrm>
          <a:prstGeom prst="rect">
            <a:avLst/>
          </a:prstGeom>
          <a:noFill/>
        </p:spPr>
        <p:txBody>
          <a:bodyPr wrap="square" rtlCol="0">
            <a:spAutoFit/>
          </a:bodyPr>
          <a:lstStyle/>
          <a:p>
            <a:r>
              <a:rPr lang="en-US" sz="2400" dirty="0" smtClean="0">
                <a:latin typeface="Proxima Nova Rg" panose="02000506030000020004" pitchFamily="50" charset="0"/>
              </a:rPr>
              <a:t>*Generally, depression is a clinical term and is a diagnosis made by a physician.  Rather, use terms like </a:t>
            </a:r>
            <a:r>
              <a:rPr lang="en-US" sz="2400" i="1" dirty="0" smtClean="0">
                <a:latin typeface="Proxima Nova Rg" panose="02000506030000020004" pitchFamily="50" charset="0"/>
              </a:rPr>
              <a:t>sadness, despair</a:t>
            </a:r>
            <a:r>
              <a:rPr lang="en-US" sz="2400" dirty="0" smtClean="0">
                <a:latin typeface="Proxima Nova Rg" panose="02000506030000020004" pitchFamily="50" charset="0"/>
              </a:rPr>
              <a:t>. </a:t>
            </a:r>
            <a:endParaRPr lang="en-CA" sz="2400" dirty="0">
              <a:latin typeface="Proxima Nova Rg" panose="02000506030000020004" pitchFamily="50" charset="0"/>
            </a:endParaRPr>
          </a:p>
        </p:txBody>
      </p:sp>
    </p:spTree>
    <p:extLst>
      <p:ext uri="{BB962C8B-B14F-4D97-AF65-F5344CB8AC3E}">
        <p14:creationId xmlns:p14="http://schemas.microsoft.com/office/powerpoint/2010/main" val="242904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There is the potential for “normal grief” to slip </a:t>
            </a:r>
            <a:br>
              <a:rPr lang="en-US" sz="2800" dirty="0" smtClean="0"/>
            </a:br>
            <a:r>
              <a:rPr lang="en-US" sz="2800" dirty="0" smtClean="0"/>
              <a:t>into more “complicated grief”</a:t>
            </a:r>
            <a:endParaRPr lang="en-CA" sz="2800" dirty="0"/>
          </a:p>
        </p:txBody>
      </p:sp>
      <p:sp>
        <p:nvSpPr>
          <p:cNvPr id="13" name="Content Placeholder 12"/>
          <p:cNvSpPr>
            <a:spLocks noGrp="1"/>
          </p:cNvSpPr>
          <p:nvPr>
            <p:ph sz="half" idx="1"/>
          </p:nvPr>
        </p:nvSpPr>
        <p:spPr>
          <a:xfrm>
            <a:off x="457200" y="1600201"/>
            <a:ext cx="4038600" cy="3886199"/>
          </a:xfrm>
        </p:spPr>
        <p:txBody>
          <a:bodyPr>
            <a:normAutofit fontScale="62500" lnSpcReduction="20000"/>
          </a:bodyPr>
          <a:lstStyle/>
          <a:p>
            <a:pPr marL="0" indent="0" algn="ctr">
              <a:buNone/>
            </a:pPr>
            <a:r>
              <a:rPr lang="en-US" dirty="0" smtClean="0"/>
              <a:t>“Normal Grief”</a:t>
            </a:r>
          </a:p>
          <a:p>
            <a:r>
              <a:rPr lang="en-US" dirty="0" smtClean="0"/>
              <a:t>Able to attend to daily activities, often within 2-3 weeks after the loss</a:t>
            </a:r>
          </a:p>
          <a:p>
            <a:r>
              <a:rPr lang="en-US" dirty="0" smtClean="0"/>
              <a:t>Experience waves of sadness or despair – often after a reminder of loss</a:t>
            </a:r>
          </a:p>
          <a:p>
            <a:r>
              <a:rPr lang="en-US" dirty="0" smtClean="0"/>
              <a:t>Sense of self-esteem more intact</a:t>
            </a:r>
          </a:p>
          <a:p>
            <a:r>
              <a:rPr lang="en-US" dirty="0" smtClean="0"/>
              <a:t>Believe that things may get better over time</a:t>
            </a:r>
          </a:p>
          <a:p>
            <a:r>
              <a:rPr lang="en-US" dirty="0" smtClean="0"/>
              <a:t>Stronger sense of connection to supports</a:t>
            </a:r>
            <a:endParaRPr lang="en-CA" dirty="0"/>
          </a:p>
        </p:txBody>
      </p:sp>
      <p:sp>
        <p:nvSpPr>
          <p:cNvPr id="14" name="Content Placeholder 13"/>
          <p:cNvSpPr>
            <a:spLocks noGrp="1"/>
          </p:cNvSpPr>
          <p:nvPr>
            <p:ph sz="half" idx="2"/>
          </p:nvPr>
        </p:nvSpPr>
        <p:spPr>
          <a:xfrm>
            <a:off x="4648200" y="1600201"/>
            <a:ext cx="4038600" cy="3886199"/>
          </a:xfrm>
        </p:spPr>
        <p:txBody>
          <a:bodyPr>
            <a:normAutofit fontScale="62500" lnSpcReduction="20000"/>
          </a:bodyPr>
          <a:lstStyle/>
          <a:p>
            <a:pPr marL="0" indent="0" algn="ctr">
              <a:buNone/>
            </a:pPr>
            <a:r>
              <a:rPr lang="en-US" dirty="0" smtClean="0"/>
              <a:t>“Complicated Grief”</a:t>
            </a:r>
          </a:p>
          <a:p>
            <a:r>
              <a:rPr lang="en-US" dirty="0" smtClean="0"/>
              <a:t>Intense sadness or sorrow</a:t>
            </a:r>
          </a:p>
          <a:p>
            <a:r>
              <a:rPr lang="en-US" dirty="0" smtClean="0"/>
              <a:t>Hard to focus on anything else</a:t>
            </a:r>
          </a:p>
          <a:p>
            <a:r>
              <a:rPr lang="en-US" dirty="0" smtClean="0"/>
              <a:t>Problems accepting death</a:t>
            </a:r>
          </a:p>
          <a:p>
            <a:r>
              <a:rPr lang="en-US" dirty="0" smtClean="0"/>
              <a:t>Numb or detached</a:t>
            </a:r>
          </a:p>
          <a:p>
            <a:r>
              <a:rPr lang="en-US" dirty="0" smtClean="0"/>
              <a:t>Bitterness over the loss</a:t>
            </a:r>
          </a:p>
          <a:p>
            <a:r>
              <a:rPr lang="en-US" dirty="0" smtClean="0"/>
              <a:t>Feeling hopeless</a:t>
            </a:r>
          </a:p>
          <a:p>
            <a:r>
              <a:rPr lang="en-US" dirty="0" smtClean="0"/>
              <a:t>Inability to enjoy life</a:t>
            </a:r>
          </a:p>
          <a:p>
            <a:r>
              <a:rPr lang="en-US" dirty="0" smtClean="0"/>
              <a:t>Cannot return to regular routines</a:t>
            </a:r>
          </a:p>
          <a:p>
            <a:r>
              <a:rPr lang="en-US" dirty="0" smtClean="0"/>
              <a:t>Isolate and withdraw from support</a:t>
            </a:r>
          </a:p>
          <a:p>
            <a:r>
              <a:rPr lang="en-US" dirty="0" smtClean="0"/>
              <a:t>Believing they did something wrong or could prevent the death</a:t>
            </a:r>
          </a:p>
          <a:p>
            <a:r>
              <a:rPr lang="en-US" dirty="0" smtClean="0"/>
              <a:t>Feeling like they cannot go on</a:t>
            </a:r>
          </a:p>
          <a:p>
            <a:r>
              <a:rPr lang="en-US" dirty="0" smtClean="0"/>
              <a:t>Wishing they had died too</a:t>
            </a:r>
            <a:endParaRPr lang="en-CA" dirty="0"/>
          </a:p>
        </p:txBody>
      </p:sp>
      <p:sp>
        <p:nvSpPr>
          <p:cNvPr id="16" name="TextBox 15"/>
          <p:cNvSpPr txBox="1"/>
          <p:nvPr/>
        </p:nvSpPr>
        <p:spPr>
          <a:xfrm>
            <a:off x="457200" y="5715000"/>
            <a:ext cx="8229600" cy="923330"/>
          </a:xfrm>
          <a:prstGeom prst="rect">
            <a:avLst/>
          </a:prstGeom>
          <a:noFill/>
        </p:spPr>
        <p:txBody>
          <a:bodyPr wrap="square" rtlCol="0">
            <a:spAutoFit/>
          </a:bodyPr>
          <a:lstStyle/>
          <a:p>
            <a:r>
              <a:rPr lang="en-US" b="1" dirty="0" smtClean="0">
                <a:latin typeface="Proxima Nova Rg" panose="02000506030000020004" pitchFamily="50" charset="0"/>
              </a:rPr>
              <a:t>If you are concerned that the person you are supporting may be struggling with complicated grief, follow up with their doctor or a mental health professional, especially if no improvement is seen after a year.</a:t>
            </a:r>
            <a:endParaRPr lang="en-CA" b="1" dirty="0">
              <a:latin typeface="Proxima Nova Rg" panose="02000506030000020004" pitchFamily="50" charset="0"/>
            </a:endParaRPr>
          </a:p>
        </p:txBody>
      </p:sp>
    </p:spTree>
    <p:extLst>
      <p:ext uri="{BB962C8B-B14F-4D97-AF65-F5344CB8AC3E}">
        <p14:creationId xmlns:p14="http://schemas.microsoft.com/office/powerpoint/2010/main" val="138305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dirty="0" smtClean="0"/>
              <a:t>Our hope for our time together today….</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Provide an overview of Bereavement Supports and what typically happens when someone accesses our services.</a:t>
            </a:r>
          </a:p>
          <a:p>
            <a:r>
              <a:rPr lang="en-US" dirty="0" smtClean="0"/>
              <a:t>Share some ideas, tools and resources that may be helpful as you support someone through grief and loss.</a:t>
            </a:r>
          </a:p>
          <a:p>
            <a:r>
              <a:rPr lang="en-US" dirty="0" smtClean="0"/>
              <a:t>Grief can make people uncomfortable and we want to encourage you as you support others through grief and loss.  </a:t>
            </a:r>
            <a:endParaRPr lang="en-US" dirty="0"/>
          </a:p>
        </p:txBody>
      </p:sp>
    </p:spTree>
    <p:extLst>
      <p:ext uri="{BB962C8B-B14F-4D97-AF65-F5344CB8AC3E}">
        <p14:creationId xmlns:p14="http://schemas.microsoft.com/office/powerpoint/2010/main" val="3008281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a:t>
            </a:r>
            <a:endParaRPr lang="en-CA" dirty="0"/>
          </a:p>
        </p:txBody>
      </p:sp>
      <p:sp>
        <p:nvSpPr>
          <p:cNvPr id="3" name="Text Placeholder 2"/>
          <p:cNvSpPr>
            <a:spLocks noGrp="1"/>
          </p:cNvSpPr>
          <p:nvPr>
            <p:ph type="body" idx="1"/>
          </p:nvPr>
        </p:nvSpPr>
        <p:spPr/>
        <p:txBody>
          <a:bodyPr/>
          <a:lstStyle/>
          <a:p>
            <a:r>
              <a:rPr lang="en-US" dirty="0" smtClean="0"/>
              <a:t>What It May Look Like:</a:t>
            </a:r>
            <a:endParaRPr lang="en-CA" dirty="0"/>
          </a:p>
        </p:txBody>
      </p:sp>
      <p:sp>
        <p:nvSpPr>
          <p:cNvPr id="4" name="Content Placeholder 3"/>
          <p:cNvSpPr>
            <a:spLocks noGrp="1"/>
          </p:cNvSpPr>
          <p:nvPr>
            <p:ph sz="half" idx="2"/>
          </p:nvPr>
        </p:nvSpPr>
        <p:spPr/>
        <p:txBody>
          <a:bodyPr/>
          <a:lstStyle/>
          <a:p>
            <a:r>
              <a:rPr lang="en-US" dirty="0" smtClean="0"/>
              <a:t>Being able to accept the reality that a person’s loved one is physically gone</a:t>
            </a:r>
          </a:p>
          <a:p>
            <a:r>
              <a:rPr lang="en-US" dirty="0" smtClean="0"/>
              <a:t>Recognizing this new reality is the permanent reality</a:t>
            </a:r>
          </a:p>
          <a:p>
            <a:r>
              <a:rPr lang="en-US" dirty="0" smtClean="0"/>
              <a:t>Learning how to move through life without their loved one present</a:t>
            </a:r>
            <a:endParaRPr lang="en-CA" dirty="0"/>
          </a:p>
        </p:txBody>
      </p:sp>
      <p:sp>
        <p:nvSpPr>
          <p:cNvPr id="5" name="Text Placeholder 4"/>
          <p:cNvSpPr>
            <a:spLocks noGrp="1"/>
          </p:cNvSpPr>
          <p:nvPr>
            <p:ph type="body" sz="quarter" idx="3"/>
          </p:nvPr>
        </p:nvSpPr>
        <p:spPr/>
        <p:txBody>
          <a:bodyPr/>
          <a:lstStyle/>
          <a:p>
            <a:r>
              <a:rPr lang="en-US" dirty="0" smtClean="0"/>
              <a:t>Practical Ways to Support:</a:t>
            </a:r>
            <a:endParaRPr lang="en-CA" dirty="0"/>
          </a:p>
        </p:txBody>
      </p:sp>
      <p:sp>
        <p:nvSpPr>
          <p:cNvPr id="6" name="Content Placeholder 5"/>
          <p:cNvSpPr>
            <a:spLocks noGrp="1"/>
          </p:cNvSpPr>
          <p:nvPr>
            <p:ph sz="quarter" idx="4"/>
          </p:nvPr>
        </p:nvSpPr>
        <p:spPr/>
        <p:txBody>
          <a:bodyPr>
            <a:normAutofit/>
          </a:bodyPr>
          <a:lstStyle/>
          <a:p>
            <a:r>
              <a:rPr lang="en-US" dirty="0" smtClean="0"/>
              <a:t>Intentionally set up things to help honour their loved one on “special” dates, e.g., loved one’s birthday, holidays, date of loved one’s passing, etc.</a:t>
            </a:r>
          </a:p>
          <a:p>
            <a:r>
              <a:rPr lang="en-US" dirty="0" smtClean="0"/>
              <a:t>Help support the person in finding ways to bring meaning to their “new reality” – new connections, new relationships, etc.</a:t>
            </a:r>
            <a:endParaRPr lang="en-CA" dirty="0"/>
          </a:p>
        </p:txBody>
      </p:sp>
    </p:spTree>
    <p:extLst>
      <p:ext uri="{BB962C8B-B14F-4D97-AF65-F5344CB8AC3E}">
        <p14:creationId xmlns:p14="http://schemas.microsoft.com/office/powerpoint/2010/main" val="278361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867400" y="1247775"/>
            <a:ext cx="3124200" cy="1211780"/>
          </a:xfrm>
        </p:spPr>
        <p:txBody>
          <a:bodyPr>
            <a:normAutofit fontScale="90000"/>
          </a:bodyPr>
          <a:lstStyle/>
          <a:p>
            <a:r>
              <a:rPr lang="en-US" dirty="0" smtClean="0"/>
              <a:t>Even when a person has accepted their new reality, there may still be “grief attacks”…..</a:t>
            </a:r>
            <a:endParaRPr lang="en-CA" dirty="0"/>
          </a:p>
        </p:txBody>
      </p:sp>
      <p:pic>
        <p:nvPicPr>
          <p:cNvPr id="15" name="Picture Placeholder 14"/>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33400" y="1219200"/>
            <a:ext cx="5105400" cy="4723727"/>
          </a:xfrm>
        </p:spPr>
      </p:pic>
      <p:sp>
        <p:nvSpPr>
          <p:cNvPr id="14" name="Text Placeholder 13"/>
          <p:cNvSpPr>
            <a:spLocks noGrp="1"/>
          </p:cNvSpPr>
          <p:nvPr>
            <p:ph type="body" sz="half" idx="2"/>
          </p:nvPr>
        </p:nvSpPr>
        <p:spPr>
          <a:xfrm>
            <a:off x="5867400" y="2590799"/>
            <a:ext cx="3124200" cy="3352127"/>
          </a:xfrm>
        </p:spPr>
        <p:txBody>
          <a:bodyPr>
            <a:noAutofit/>
          </a:bodyPr>
          <a:lstStyle/>
          <a:p>
            <a:pPr marL="285750" indent="-285750">
              <a:buFont typeface="Arial" panose="020B0604020202020204" pitchFamily="34" charset="0"/>
              <a:buChar char="•"/>
            </a:pPr>
            <a:r>
              <a:rPr lang="en-US" sz="2000" dirty="0" smtClean="0"/>
              <a:t>Everyone grieves differently.</a:t>
            </a:r>
          </a:p>
          <a:p>
            <a:pPr marL="285750" indent="-285750">
              <a:buFont typeface="Arial" panose="020B0604020202020204" pitchFamily="34" charset="0"/>
              <a:buChar char="•"/>
            </a:pPr>
            <a:r>
              <a:rPr lang="en-US" sz="2000" dirty="0" smtClean="0"/>
              <a:t>It is okay to cry.</a:t>
            </a:r>
          </a:p>
          <a:p>
            <a:pPr marL="285750" indent="-285750">
              <a:buFont typeface="Arial" panose="020B0604020202020204" pitchFamily="34" charset="0"/>
              <a:buChar char="•"/>
            </a:pPr>
            <a:r>
              <a:rPr lang="en-US" sz="2000" dirty="0" smtClean="0"/>
              <a:t>It is okay NOT to cry.</a:t>
            </a:r>
          </a:p>
          <a:p>
            <a:pPr marL="285750" indent="-285750">
              <a:buFont typeface="Arial" panose="020B0604020202020204" pitchFamily="34" charset="0"/>
              <a:buChar char="•"/>
            </a:pPr>
            <a:r>
              <a:rPr lang="en-US" sz="2000" dirty="0" smtClean="0"/>
              <a:t>Grief changes who you are.</a:t>
            </a:r>
          </a:p>
          <a:p>
            <a:pPr marL="285750" indent="-285750">
              <a:buFont typeface="Arial" panose="020B0604020202020204" pitchFamily="34" charset="0"/>
              <a:buChar char="•"/>
            </a:pPr>
            <a:r>
              <a:rPr lang="en-US" sz="2000" dirty="0" smtClean="0"/>
              <a:t>You are never prepared.</a:t>
            </a:r>
            <a:endParaRPr lang="en-CA" sz="2000" dirty="0"/>
          </a:p>
        </p:txBody>
      </p:sp>
    </p:spTree>
    <p:extLst>
      <p:ext uri="{BB962C8B-B14F-4D97-AF65-F5344CB8AC3E}">
        <p14:creationId xmlns:p14="http://schemas.microsoft.com/office/powerpoint/2010/main" val="3206278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few further thoughts…..</a:t>
            </a:r>
            <a:endParaRPr lang="en-CA" sz="3600" dirty="0"/>
          </a:p>
        </p:txBody>
      </p:sp>
      <p:sp>
        <p:nvSpPr>
          <p:cNvPr id="7" name="Content Placeholder 6"/>
          <p:cNvSpPr>
            <a:spLocks noGrp="1"/>
          </p:cNvSpPr>
          <p:nvPr>
            <p:ph idx="1"/>
          </p:nvPr>
        </p:nvSpPr>
        <p:spPr/>
        <p:txBody>
          <a:bodyPr/>
          <a:lstStyle/>
          <a:p>
            <a:r>
              <a:rPr lang="en-US" dirty="0" smtClean="0"/>
              <a:t>A person with complex communication needs may have difficulty expressing their emotions, asking questions and sharing information about grief and loss.</a:t>
            </a:r>
          </a:p>
          <a:p>
            <a:r>
              <a:rPr lang="en-US" dirty="0" smtClean="0"/>
              <a:t>For some people, a change in behaviour might be a better indicator of grief and loss than what a person may communicate through speech or through other means.</a:t>
            </a:r>
          </a:p>
          <a:p>
            <a:endParaRPr lang="en-CA" dirty="0"/>
          </a:p>
        </p:txBody>
      </p:sp>
    </p:spTree>
    <p:extLst>
      <p:ext uri="{BB962C8B-B14F-4D97-AF65-F5344CB8AC3E}">
        <p14:creationId xmlns:p14="http://schemas.microsoft.com/office/powerpoint/2010/main" val="3263915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further thoughts….</a:t>
            </a:r>
            <a:endParaRPr lang="en-CA" dirty="0"/>
          </a:p>
        </p:txBody>
      </p:sp>
      <p:sp>
        <p:nvSpPr>
          <p:cNvPr id="3" name="Content Placeholder 2"/>
          <p:cNvSpPr>
            <a:spLocks noGrp="1"/>
          </p:cNvSpPr>
          <p:nvPr>
            <p:ph idx="1"/>
          </p:nvPr>
        </p:nvSpPr>
        <p:spPr/>
        <p:txBody>
          <a:bodyPr/>
          <a:lstStyle/>
          <a:p>
            <a:r>
              <a:rPr lang="en-US" dirty="0" smtClean="0"/>
              <a:t>The following may be better indicator(s) of how the person is coping with the loss:</a:t>
            </a:r>
          </a:p>
          <a:p>
            <a:pPr lvl="1">
              <a:buFont typeface="Wingdings" panose="05000000000000000000" pitchFamily="2" charset="2"/>
              <a:buChar char="Ø"/>
            </a:pPr>
            <a:r>
              <a:rPr lang="en-US" i="1" dirty="0"/>
              <a:t>Changes in appetite, eating and toileting</a:t>
            </a:r>
          </a:p>
          <a:p>
            <a:pPr lvl="1">
              <a:buFont typeface="Wingdings" panose="05000000000000000000" pitchFamily="2" charset="2"/>
              <a:buChar char="Ø"/>
            </a:pPr>
            <a:r>
              <a:rPr lang="en-US" i="1" dirty="0"/>
              <a:t>Loss of interest in activities</a:t>
            </a:r>
          </a:p>
          <a:p>
            <a:pPr lvl="1">
              <a:buFont typeface="Wingdings" panose="05000000000000000000" pitchFamily="2" charset="2"/>
              <a:buChar char="Ø"/>
            </a:pPr>
            <a:r>
              <a:rPr lang="en-US" i="1" dirty="0"/>
              <a:t>Sleep disturbance</a:t>
            </a:r>
          </a:p>
          <a:p>
            <a:pPr lvl="1">
              <a:buFont typeface="Wingdings" panose="05000000000000000000" pitchFamily="2" charset="2"/>
              <a:buChar char="Ø"/>
            </a:pPr>
            <a:r>
              <a:rPr lang="en-US" i="1" dirty="0"/>
              <a:t>Withdrawal</a:t>
            </a:r>
          </a:p>
          <a:p>
            <a:pPr lvl="1">
              <a:buFont typeface="Wingdings" panose="05000000000000000000" pitchFamily="2" charset="2"/>
              <a:buChar char="Ø"/>
            </a:pPr>
            <a:r>
              <a:rPr lang="en-US" i="1" dirty="0"/>
              <a:t>Verbal aggression</a:t>
            </a:r>
          </a:p>
          <a:p>
            <a:pPr lvl="1">
              <a:buFont typeface="Wingdings" panose="05000000000000000000" pitchFamily="2" charset="2"/>
              <a:buChar char="Ø"/>
            </a:pPr>
            <a:r>
              <a:rPr lang="en-US" i="1" dirty="0"/>
              <a:t>Physical aggression</a:t>
            </a:r>
            <a:endParaRPr lang="en-CA" i="1" dirty="0"/>
          </a:p>
          <a:p>
            <a:pPr lvl="1">
              <a:buFont typeface="Wingdings" panose="05000000000000000000" pitchFamily="2" charset="2"/>
              <a:buChar char="Ø"/>
            </a:pPr>
            <a:endParaRPr lang="en-CA" dirty="0"/>
          </a:p>
        </p:txBody>
      </p:sp>
    </p:spTree>
    <p:extLst>
      <p:ext uri="{BB962C8B-B14F-4D97-AF65-F5344CB8AC3E}">
        <p14:creationId xmlns:p14="http://schemas.microsoft.com/office/powerpoint/2010/main" val="1053233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Triggers to Grief….</a:t>
            </a:r>
            <a:endParaRPr lang="en-CA" dirty="0"/>
          </a:p>
        </p:txBody>
      </p:sp>
      <p:sp>
        <p:nvSpPr>
          <p:cNvPr id="8" name="Content Placeholder 7"/>
          <p:cNvSpPr>
            <a:spLocks noGrp="1"/>
          </p:cNvSpPr>
          <p:nvPr>
            <p:ph idx="1"/>
          </p:nvPr>
        </p:nvSpPr>
        <p:spPr/>
        <p:txBody>
          <a:bodyPr>
            <a:normAutofit fontScale="92500" lnSpcReduction="10000"/>
          </a:bodyPr>
          <a:lstStyle/>
          <a:p>
            <a:r>
              <a:rPr lang="en-US" dirty="0" smtClean="0"/>
              <a:t>Loved one’s birthday</a:t>
            </a:r>
          </a:p>
          <a:p>
            <a:r>
              <a:rPr lang="en-US" dirty="0" smtClean="0"/>
              <a:t>The “anniversary” of the loved one’s passing</a:t>
            </a:r>
          </a:p>
          <a:p>
            <a:r>
              <a:rPr lang="en-US" dirty="0" smtClean="0"/>
              <a:t>Holidays or special days</a:t>
            </a:r>
          </a:p>
          <a:p>
            <a:r>
              <a:rPr lang="en-US" dirty="0" smtClean="0"/>
              <a:t>Someone else experiencing a loss</a:t>
            </a:r>
          </a:p>
          <a:p>
            <a:r>
              <a:rPr lang="en-US" dirty="0" smtClean="0"/>
              <a:t>The loved one’s favourite colour, </a:t>
            </a:r>
            <a:r>
              <a:rPr lang="en-US" dirty="0" smtClean="0"/>
              <a:t>song, </a:t>
            </a:r>
            <a:r>
              <a:rPr lang="en-US" dirty="0" smtClean="0"/>
              <a:t>television show, food</a:t>
            </a:r>
          </a:p>
          <a:p>
            <a:r>
              <a:rPr lang="en-US" dirty="0" smtClean="0"/>
              <a:t>Favourite place(s)</a:t>
            </a:r>
          </a:p>
          <a:p>
            <a:r>
              <a:rPr lang="en-US" dirty="0" smtClean="0"/>
              <a:t>A grief trigger is anything that brings up the memories of a loss that has happened to the person…..</a:t>
            </a:r>
            <a:endParaRPr lang="en-CA" dirty="0"/>
          </a:p>
        </p:txBody>
      </p:sp>
    </p:spTree>
    <p:extLst>
      <p:ext uri="{BB962C8B-B14F-4D97-AF65-F5344CB8AC3E}">
        <p14:creationId xmlns:p14="http://schemas.microsoft.com/office/powerpoint/2010/main" val="95132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 Triggers…..</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i="1" dirty="0"/>
              <a:t>“Memories are where our loved ones continue to live after they're gone; it's why we hold onto objects that remind us of them and go to places where they feel near. True, when someone we love dies we are forevermore at risk of their memory triggering aftershocks of the pain. But inversely, if we let them, such reminders may also fill us with warmth and comfort." </a:t>
            </a:r>
            <a:endParaRPr lang="en-CA" i="1" dirty="0" smtClean="0"/>
          </a:p>
          <a:p>
            <a:pPr marL="0" indent="0">
              <a:buNone/>
            </a:pPr>
            <a:endParaRPr lang="en-CA" dirty="0"/>
          </a:p>
          <a:p>
            <a:pPr marL="0" indent="0">
              <a:buNone/>
            </a:pPr>
            <a:r>
              <a:rPr lang="en-CA" dirty="0" smtClean="0"/>
              <a:t>Eleanor </a:t>
            </a:r>
            <a:r>
              <a:rPr lang="en-CA" dirty="0"/>
              <a:t>Haley, ‘Grief Triggers and Positive Memory: a Continuum’  Co-Author of What's Your Grief</a:t>
            </a:r>
          </a:p>
        </p:txBody>
      </p:sp>
    </p:spTree>
    <p:extLst>
      <p:ext uri="{BB962C8B-B14F-4D97-AF65-F5344CB8AC3E}">
        <p14:creationId xmlns:p14="http://schemas.microsoft.com/office/powerpoint/2010/main" val="2277050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Faith?</a:t>
            </a:r>
            <a:endParaRPr lang="en-CA" dirty="0"/>
          </a:p>
        </p:txBody>
      </p:sp>
      <p:sp>
        <p:nvSpPr>
          <p:cNvPr id="3" name="Content Placeholder 2"/>
          <p:cNvSpPr>
            <a:spLocks noGrp="1"/>
          </p:cNvSpPr>
          <p:nvPr>
            <p:ph idx="1"/>
          </p:nvPr>
        </p:nvSpPr>
        <p:spPr/>
        <p:txBody>
          <a:bodyPr>
            <a:normAutofit fontScale="92500"/>
          </a:bodyPr>
          <a:lstStyle/>
          <a:p>
            <a:r>
              <a:rPr lang="en-US" dirty="0" smtClean="0"/>
              <a:t>Faith brings hope and comfort.</a:t>
            </a:r>
          </a:p>
          <a:p>
            <a:r>
              <a:rPr lang="en-US" dirty="0" smtClean="0"/>
              <a:t>What does the person believe about where their loved one </a:t>
            </a:r>
            <a:r>
              <a:rPr lang="en-US" dirty="0" smtClean="0"/>
              <a:t>went?</a:t>
            </a:r>
            <a:endParaRPr lang="en-US" dirty="0" smtClean="0"/>
          </a:p>
          <a:p>
            <a:r>
              <a:rPr lang="en-US" dirty="0" smtClean="0"/>
              <a:t>How does one’s faith help them to find that hope and comfort?</a:t>
            </a:r>
          </a:p>
          <a:p>
            <a:r>
              <a:rPr lang="en-US" dirty="0" smtClean="0"/>
              <a:t>Important to be sensitive to their understanding of faith and being supportive of that faith/perspectives</a:t>
            </a:r>
          </a:p>
          <a:p>
            <a:pPr lvl="1"/>
            <a:r>
              <a:rPr lang="en-US" dirty="0" smtClean="0"/>
              <a:t>E.g., my loved one is an angel, I saw my loved one standing at the end of my bed</a:t>
            </a:r>
            <a:endParaRPr lang="en-CA" dirty="0"/>
          </a:p>
        </p:txBody>
      </p:sp>
    </p:spTree>
    <p:extLst>
      <p:ext uri="{BB962C8B-B14F-4D97-AF65-F5344CB8AC3E}">
        <p14:creationId xmlns:p14="http://schemas.microsoft.com/office/powerpoint/2010/main" val="3153468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Faith?</a:t>
            </a:r>
            <a:endParaRPr lang="en-CA" dirty="0"/>
          </a:p>
        </p:txBody>
      </p:sp>
      <p:pic>
        <p:nvPicPr>
          <p:cNvPr id="4" name="Content Placeholder 3"/>
          <p:cNvPicPr>
            <a:picLocks noGrp="1" noChangeAspect="1"/>
          </p:cNvPicPr>
          <p:nvPr>
            <p:ph idx="1"/>
          </p:nvPr>
        </p:nvPicPr>
        <p:blipFill>
          <a:blip r:embed="rId2"/>
          <a:stretch>
            <a:fillRect/>
          </a:stretch>
        </p:blipFill>
        <p:spPr>
          <a:xfrm>
            <a:off x="2133600" y="1676400"/>
            <a:ext cx="5124450" cy="4960205"/>
          </a:xfrm>
          <a:prstGeom prst="rect">
            <a:avLst/>
          </a:prstGeom>
        </p:spPr>
      </p:pic>
    </p:spTree>
    <p:extLst>
      <p:ext uri="{BB962C8B-B14F-4D97-AF65-F5344CB8AC3E}">
        <p14:creationId xmlns:p14="http://schemas.microsoft.com/office/powerpoint/2010/main" val="11632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Faith?</a:t>
            </a:r>
            <a:endParaRPr lang="en-CA" dirty="0"/>
          </a:p>
        </p:txBody>
      </p:sp>
      <p:pic>
        <p:nvPicPr>
          <p:cNvPr id="4" name="Content Placeholder 3"/>
          <p:cNvPicPr>
            <a:picLocks noGrp="1" noChangeAspect="1"/>
          </p:cNvPicPr>
          <p:nvPr>
            <p:ph idx="1"/>
          </p:nvPr>
        </p:nvPicPr>
        <p:blipFill>
          <a:blip r:embed="rId2"/>
          <a:stretch>
            <a:fillRect/>
          </a:stretch>
        </p:blipFill>
        <p:spPr>
          <a:xfrm>
            <a:off x="1828800" y="1686719"/>
            <a:ext cx="5486400" cy="4352925"/>
          </a:xfrm>
          <a:prstGeom prst="rect">
            <a:avLst/>
          </a:prstGeom>
        </p:spPr>
      </p:pic>
    </p:spTree>
    <p:extLst>
      <p:ext uri="{BB962C8B-B14F-4D97-AF65-F5344CB8AC3E}">
        <p14:creationId xmlns:p14="http://schemas.microsoft.com/office/powerpoint/2010/main" val="3528540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 Loss and Trauma</a:t>
            </a:r>
            <a:endParaRPr lang="en-CA" dirty="0"/>
          </a:p>
        </p:txBody>
      </p:sp>
      <p:sp>
        <p:nvSpPr>
          <p:cNvPr id="3" name="Content Placeholder 2"/>
          <p:cNvSpPr>
            <a:spLocks noGrp="1"/>
          </p:cNvSpPr>
          <p:nvPr>
            <p:ph idx="1"/>
          </p:nvPr>
        </p:nvSpPr>
        <p:spPr>
          <a:xfrm>
            <a:off x="457200" y="1600201"/>
            <a:ext cx="8229600" cy="4952999"/>
          </a:xfrm>
        </p:spPr>
        <p:txBody>
          <a:bodyPr>
            <a:normAutofit fontScale="62500" lnSpcReduction="20000"/>
          </a:bodyPr>
          <a:lstStyle/>
          <a:p>
            <a:r>
              <a:rPr lang="en-US" sz="3800" dirty="0" smtClean="0"/>
              <a:t>Trauma is a wound that injures a person emotionally, psychologically, or physiologically.</a:t>
            </a:r>
          </a:p>
          <a:p>
            <a:r>
              <a:rPr lang="en-US" sz="3800" dirty="0" smtClean="0"/>
              <a:t>Trauma occurs when a person experiences a threat to physical or psychological survival of themselves or a close family member/friend.  This can include sexual </a:t>
            </a:r>
            <a:r>
              <a:rPr lang="en-US" sz="3800" dirty="0"/>
              <a:t>violence</a:t>
            </a:r>
            <a:endParaRPr lang="en-US" sz="3800" dirty="0" smtClean="0"/>
          </a:p>
          <a:p>
            <a:r>
              <a:rPr lang="en-US" sz="3800" dirty="0" smtClean="0"/>
              <a:t>If the intensity of the situation overwhelms a person’s resilience, often with intense helplessness, shame or terror and the person is not able to reestablish a sense of safety, a person’s built-in survival mechanisms remain on “high alert”.  The person becomes traumatized.</a:t>
            </a:r>
          </a:p>
          <a:p>
            <a:r>
              <a:rPr lang="en-US" sz="3800" dirty="0" smtClean="0"/>
              <a:t>All trauma contains elements of grief, but not all grief is traumatic. </a:t>
            </a:r>
          </a:p>
          <a:p>
            <a:endParaRPr lang="en-US" sz="2000" i="1" dirty="0"/>
          </a:p>
          <a:p>
            <a:pPr marL="0" indent="0">
              <a:buNone/>
            </a:pPr>
            <a:endParaRPr lang="en-US" sz="2000" i="1" dirty="0" smtClean="0"/>
          </a:p>
          <a:p>
            <a:endParaRPr lang="en-US" sz="2000" i="1" dirty="0"/>
          </a:p>
          <a:p>
            <a:pPr marL="0" indent="0">
              <a:buNone/>
            </a:pPr>
            <a:r>
              <a:rPr lang="en-US" sz="2900" i="1" dirty="0" smtClean="0"/>
              <a:t>from </a:t>
            </a:r>
            <a:r>
              <a:rPr lang="en-US" sz="2900" i="1" dirty="0"/>
              <a:t>CTRI Crisis &amp; Trauma Resource Institute “Walking with Grief – Helping Others Deal with Loss”</a:t>
            </a:r>
            <a:endParaRPr lang="en-CA" sz="2900" i="1" dirty="0"/>
          </a:p>
          <a:p>
            <a:pPr marL="0" indent="0">
              <a:buNone/>
            </a:pPr>
            <a:endParaRPr lang="en-CA" dirty="0"/>
          </a:p>
        </p:txBody>
      </p:sp>
    </p:spTree>
    <p:extLst>
      <p:ext uri="{BB962C8B-B14F-4D97-AF65-F5344CB8AC3E}">
        <p14:creationId xmlns:p14="http://schemas.microsoft.com/office/powerpoint/2010/main" val="166415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Bereavement supports?</a:t>
            </a:r>
            <a:endParaRPr lang="en-US" dirty="0"/>
          </a:p>
        </p:txBody>
      </p:sp>
      <p:sp>
        <p:nvSpPr>
          <p:cNvPr id="9" name="Text Placeholder 8"/>
          <p:cNvSpPr>
            <a:spLocks noGrp="1"/>
          </p:cNvSpPr>
          <p:nvPr>
            <p:ph type="body" idx="1"/>
          </p:nvPr>
        </p:nvSpPr>
        <p:spPr/>
        <p:txBody>
          <a:bodyPr/>
          <a:lstStyle/>
          <a:p>
            <a:r>
              <a:rPr lang="en-US" dirty="0" smtClean="0"/>
              <a:t>Bereavement Education Workshop</a:t>
            </a:r>
            <a:endParaRPr lang="en-US" dirty="0"/>
          </a:p>
        </p:txBody>
      </p:sp>
    </p:spTree>
    <p:extLst>
      <p:ext uri="{BB962C8B-B14F-4D97-AF65-F5344CB8AC3E}">
        <p14:creationId xmlns:p14="http://schemas.microsoft.com/office/powerpoint/2010/main" val="1294192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 and Trauma continued….</a:t>
            </a:r>
            <a:endParaRPr lang="en-CA" dirty="0"/>
          </a:p>
        </p:txBody>
      </p:sp>
      <p:sp>
        <p:nvSpPr>
          <p:cNvPr id="3" name="Content Placeholder 2"/>
          <p:cNvSpPr>
            <a:spLocks noGrp="1"/>
          </p:cNvSpPr>
          <p:nvPr>
            <p:ph idx="1"/>
          </p:nvPr>
        </p:nvSpPr>
        <p:spPr/>
        <p:txBody>
          <a:bodyPr>
            <a:normAutofit fontScale="92500"/>
          </a:bodyPr>
          <a:lstStyle/>
          <a:p>
            <a:r>
              <a:rPr lang="en-US" dirty="0"/>
              <a:t>For example, </a:t>
            </a:r>
            <a:r>
              <a:rPr lang="en-US" dirty="0" smtClean="0"/>
              <a:t>an </a:t>
            </a:r>
            <a:r>
              <a:rPr lang="en-US" dirty="0"/>
              <a:t>elderly grandparent passes away </a:t>
            </a:r>
            <a:r>
              <a:rPr lang="en-US" dirty="0" smtClean="0"/>
              <a:t>naturally and this death is expected to some degree.</a:t>
            </a:r>
          </a:p>
          <a:p>
            <a:r>
              <a:rPr lang="en-US" dirty="0" smtClean="0"/>
              <a:t>It would be normal to experience sadness, loss, etc. but elements inherent in trauma (e.g., danger, hopelessness, helplessness) are not as present.</a:t>
            </a:r>
          </a:p>
          <a:p>
            <a:r>
              <a:rPr lang="en-US" dirty="0" smtClean="0"/>
              <a:t>But if this same grandparent were to die unexpectedly or tragically in an accident or due to an act of violence, a person may have a trauma response.</a:t>
            </a:r>
          </a:p>
          <a:p>
            <a:pPr marL="0" indent="0">
              <a:buNone/>
            </a:pPr>
            <a:endParaRPr lang="en-US" dirty="0"/>
          </a:p>
          <a:p>
            <a:endParaRPr lang="en-CA" dirty="0"/>
          </a:p>
        </p:txBody>
      </p:sp>
    </p:spTree>
    <p:extLst>
      <p:ext uri="{BB962C8B-B14F-4D97-AF65-F5344CB8AC3E}">
        <p14:creationId xmlns:p14="http://schemas.microsoft.com/office/powerpoint/2010/main" val="3342907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Guiding Principles of Trauma-Informed Care</a:t>
            </a:r>
            <a:endParaRPr lang="en-CA" sz="3800" dirty="0"/>
          </a:p>
        </p:txBody>
      </p:sp>
      <p:sp>
        <p:nvSpPr>
          <p:cNvPr id="3" name="Content Placeholder 2"/>
          <p:cNvSpPr>
            <a:spLocks noGrp="1"/>
          </p:cNvSpPr>
          <p:nvPr>
            <p:ph idx="1"/>
          </p:nvPr>
        </p:nvSpPr>
        <p:spPr>
          <a:xfrm>
            <a:off x="457200" y="1600201"/>
            <a:ext cx="8229600" cy="4876799"/>
          </a:xfrm>
        </p:spPr>
        <p:txBody>
          <a:bodyPr/>
          <a:lstStyle/>
          <a:p>
            <a:r>
              <a:rPr lang="en-US" sz="2800" dirty="0" smtClean="0"/>
              <a:t>Safety</a:t>
            </a:r>
          </a:p>
          <a:p>
            <a:r>
              <a:rPr lang="en-US" sz="2800" dirty="0" smtClean="0"/>
              <a:t>Trustworthiness &amp; Transparency</a:t>
            </a:r>
          </a:p>
          <a:p>
            <a:r>
              <a:rPr lang="en-US" sz="2800" dirty="0" smtClean="0"/>
              <a:t>Peer Support</a:t>
            </a:r>
          </a:p>
          <a:p>
            <a:r>
              <a:rPr lang="en-US" sz="2800" dirty="0" smtClean="0"/>
              <a:t>Collaboration &amp; Mutuality</a:t>
            </a:r>
          </a:p>
          <a:p>
            <a:r>
              <a:rPr lang="en-US" sz="2800" dirty="0" smtClean="0"/>
              <a:t>Empowerment, Voice &amp; Choice</a:t>
            </a:r>
          </a:p>
          <a:p>
            <a:r>
              <a:rPr lang="en-US" sz="2800" dirty="0" smtClean="0"/>
              <a:t>Cultural, Historical &amp; Gender Issues</a:t>
            </a:r>
          </a:p>
          <a:p>
            <a:endParaRPr lang="en-US" dirty="0"/>
          </a:p>
          <a:p>
            <a:endParaRPr lang="en-US" dirty="0" smtClean="0"/>
          </a:p>
          <a:p>
            <a:endParaRPr lang="en-US" dirty="0"/>
          </a:p>
          <a:p>
            <a:endParaRPr lang="en-US" dirty="0" smtClean="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616609"/>
            <a:ext cx="8137312" cy="1875631"/>
          </a:xfrm>
          <a:prstGeom prst="rect">
            <a:avLst/>
          </a:prstGeom>
        </p:spPr>
      </p:pic>
    </p:spTree>
    <p:extLst>
      <p:ext uri="{BB962C8B-B14F-4D97-AF65-F5344CB8AC3E}">
        <p14:creationId xmlns:p14="http://schemas.microsoft.com/office/powerpoint/2010/main" val="2820703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a:t>
            </a:r>
            <a:endParaRPr lang="en-CA" dirty="0"/>
          </a:p>
        </p:txBody>
      </p:sp>
      <p:sp>
        <p:nvSpPr>
          <p:cNvPr id="3" name="Text Placeholder 2"/>
          <p:cNvSpPr>
            <a:spLocks noGrp="1"/>
          </p:cNvSpPr>
          <p:nvPr>
            <p:ph type="body" idx="1"/>
          </p:nvPr>
        </p:nvSpPr>
        <p:spPr/>
        <p:txBody>
          <a:bodyPr/>
          <a:lstStyle/>
          <a:p>
            <a:r>
              <a:rPr lang="en-US" dirty="0" smtClean="0"/>
              <a:t>Bereavement Education Workshop</a:t>
            </a:r>
            <a:endParaRPr lang="en-CA" dirty="0"/>
          </a:p>
        </p:txBody>
      </p:sp>
    </p:spTree>
    <p:extLst>
      <p:ext uri="{BB962C8B-B14F-4D97-AF65-F5344CB8AC3E}">
        <p14:creationId xmlns:p14="http://schemas.microsoft.com/office/powerpoint/2010/main" val="4096650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sp>
        <p:nvSpPr>
          <p:cNvPr id="3" name="Content Placeholder 2"/>
          <p:cNvSpPr>
            <a:spLocks noGrp="1"/>
          </p:cNvSpPr>
          <p:nvPr>
            <p:ph idx="1"/>
          </p:nvPr>
        </p:nvSpPr>
        <p:spPr/>
        <p:txBody>
          <a:bodyPr/>
          <a:lstStyle/>
          <a:p>
            <a:r>
              <a:rPr lang="en-US" dirty="0" smtClean="0"/>
              <a:t>How much of your own personal journey with grief do you share?</a:t>
            </a:r>
          </a:p>
          <a:p>
            <a:r>
              <a:rPr lang="en-US" dirty="0" smtClean="0"/>
              <a:t>To go or not to go – to the funeral, the cemetery and how to provide support</a:t>
            </a:r>
          </a:p>
          <a:p>
            <a:endParaRPr lang="en-CA" dirty="0"/>
          </a:p>
        </p:txBody>
      </p:sp>
    </p:spTree>
    <p:extLst>
      <p:ext uri="{BB962C8B-B14F-4D97-AF65-F5344CB8AC3E}">
        <p14:creationId xmlns:p14="http://schemas.microsoft.com/office/powerpoint/2010/main" val="317816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CA" dirty="0"/>
          </a:p>
        </p:txBody>
      </p:sp>
      <p:sp>
        <p:nvSpPr>
          <p:cNvPr id="3" name="Text Placeholder 2"/>
          <p:cNvSpPr>
            <a:spLocks noGrp="1"/>
          </p:cNvSpPr>
          <p:nvPr>
            <p:ph type="body" idx="1"/>
          </p:nvPr>
        </p:nvSpPr>
        <p:spPr/>
        <p:txBody>
          <a:bodyPr/>
          <a:lstStyle/>
          <a:p>
            <a:r>
              <a:rPr lang="en-US" dirty="0" smtClean="0"/>
              <a:t>Bereavement Education Workshop</a:t>
            </a:r>
            <a:endParaRPr lang="en-CA" dirty="0"/>
          </a:p>
        </p:txBody>
      </p:sp>
    </p:spTree>
    <p:extLst>
      <p:ext uri="{BB962C8B-B14F-4D97-AF65-F5344CB8AC3E}">
        <p14:creationId xmlns:p14="http://schemas.microsoft.com/office/powerpoint/2010/main" val="373345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CA" dirty="0"/>
          </a:p>
        </p:txBody>
      </p:sp>
      <p:sp>
        <p:nvSpPr>
          <p:cNvPr id="3" name="Content Placeholder 2"/>
          <p:cNvSpPr>
            <a:spLocks noGrp="1"/>
          </p:cNvSpPr>
          <p:nvPr>
            <p:ph idx="1"/>
          </p:nvPr>
        </p:nvSpPr>
        <p:spPr/>
        <p:txBody>
          <a:bodyPr/>
          <a:lstStyle/>
          <a:p>
            <a:r>
              <a:rPr lang="en-US" dirty="0" smtClean="0"/>
              <a:t>In Memory Book</a:t>
            </a:r>
          </a:p>
          <a:p>
            <a:r>
              <a:rPr lang="en-US" dirty="0" smtClean="0"/>
              <a:t>Planning for important anniversaries</a:t>
            </a:r>
          </a:p>
          <a:p>
            <a:r>
              <a:rPr lang="en-US" dirty="0" smtClean="0"/>
              <a:t>Memory garden</a:t>
            </a:r>
            <a:endParaRPr lang="en-CA" dirty="0"/>
          </a:p>
        </p:txBody>
      </p:sp>
    </p:spTree>
    <p:extLst>
      <p:ext uri="{BB962C8B-B14F-4D97-AF65-F5344CB8AC3E}">
        <p14:creationId xmlns:p14="http://schemas.microsoft.com/office/powerpoint/2010/main" val="300508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Further Questions?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179" y="1600200"/>
            <a:ext cx="7753641" cy="4525963"/>
          </a:xfrm>
        </p:spPr>
      </p:pic>
    </p:spTree>
    <p:extLst>
      <p:ext uri="{BB962C8B-B14F-4D97-AF65-F5344CB8AC3E}">
        <p14:creationId xmlns:p14="http://schemas.microsoft.com/office/powerpoint/2010/main" val="2148422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CA"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705" r="1252"/>
          <a:stretch/>
        </p:blipFill>
        <p:spPr>
          <a:xfrm>
            <a:off x="2122541" y="1828800"/>
            <a:ext cx="4898918" cy="4529137"/>
          </a:xfrm>
        </p:spPr>
      </p:pic>
    </p:spTree>
    <p:extLst>
      <p:ext uri="{BB962C8B-B14F-4D97-AF65-F5344CB8AC3E}">
        <p14:creationId xmlns:p14="http://schemas.microsoft.com/office/powerpoint/2010/main" val="203293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Bereavement Supports?</a:t>
            </a:r>
            <a:endParaRPr lang="en-US" dirty="0"/>
          </a:p>
        </p:txBody>
      </p:sp>
      <p:sp>
        <p:nvSpPr>
          <p:cNvPr id="3" name="Content Placeholder 2"/>
          <p:cNvSpPr>
            <a:spLocks noGrp="1"/>
          </p:cNvSpPr>
          <p:nvPr>
            <p:ph idx="1"/>
          </p:nvPr>
        </p:nvSpPr>
        <p:spPr/>
        <p:txBody>
          <a:bodyPr>
            <a:normAutofit/>
          </a:bodyPr>
          <a:lstStyle/>
          <a:p>
            <a:r>
              <a:rPr lang="en-US" dirty="0" smtClean="0"/>
              <a:t>The coming alongside of someone who has experienced grief and loss to help to bring clarity to their experience.</a:t>
            </a:r>
          </a:p>
          <a:p>
            <a:r>
              <a:rPr lang="en-US" dirty="0" smtClean="0"/>
              <a:t>Loss can happen in a variety of ways – the death of a loved one or a pet, the loss of a relationship (</a:t>
            </a:r>
            <a:r>
              <a:rPr lang="en-US" dirty="0" smtClean="0"/>
              <a:t>friendship, </a:t>
            </a:r>
            <a:r>
              <a:rPr lang="en-US" dirty="0" smtClean="0"/>
              <a:t>romantic), job or a home</a:t>
            </a:r>
          </a:p>
          <a:p>
            <a:r>
              <a:rPr lang="en-US" dirty="0" smtClean="0"/>
              <a:t>A person can experience grief with any of these losses.</a:t>
            </a:r>
          </a:p>
        </p:txBody>
      </p:sp>
    </p:spTree>
    <p:extLst>
      <p:ext uri="{BB962C8B-B14F-4D97-AF65-F5344CB8AC3E}">
        <p14:creationId xmlns:p14="http://schemas.microsoft.com/office/powerpoint/2010/main" val="318710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Grief?</a:t>
            </a:r>
            <a:endParaRPr lang="en-CA" dirty="0"/>
          </a:p>
        </p:txBody>
      </p:sp>
      <p:sp>
        <p:nvSpPr>
          <p:cNvPr id="3" name="Content Placeholder 2"/>
          <p:cNvSpPr>
            <a:spLocks noGrp="1"/>
          </p:cNvSpPr>
          <p:nvPr>
            <p:ph idx="1"/>
          </p:nvPr>
        </p:nvSpPr>
        <p:spPr/>
        <p:txBody>
          <a:bodyPr>
            <a:normAutofit/>
          </a:bodyPr>
          <a:lstStyle/>
          <a:p>
            <a:r>
              <a:rPr lang="en-US" dirty="0" smtClean="0"/>
              <a:t>From the Oxford Dictionary:</a:t>
            </a:r>
          </a:p>
          <a:p>
            <a:pPr marL="0" indent="0">
              <a:buNone/>
            </a:pPr>
            <a:r>
              <a:rPr lang="en-CA" dirty="0" smtClean="0"/>
              <a:t>Grief /</a:t>
            </a:r>
            <a:r>
              <a:rPr lang="en-CA" dirty="0" err="1" smtClean="0"/>
              <a:t>ɡrēf</a:t>
            </a:r>
            <a:r>
              <a:rPr lang="en-CA" dirty="0"/>
              <a:t>/</a:t>
            </a:r>
          </a:p>
          <a:p>
            <a:pPr marL="0" indent="0">
              <a:buNone/>
            </a:pPr>
            <a:r>
              <a:rPr lang="en-CA" i="1" dirty="0" smtClean="0"/>
              <a:t>noun</a:t>
            </a:r>
            <a:endParaRPr lang="en-CA" i="1" dirty="0"/>
          </a:p>
          <a:p>
            <a:pPr marL="0" indent="0">
              <a:buNone/>
            </a:pPr>
            <a:r>
              <a:rPr lang="en-CA" dirty="0"/>
              <a:t>deep sorrow, especially that caused by someone's death</a:t>
            </a:r>
            <a:r>
              <a:rPr lang="en-CA" dirty="0" smtClean="0"/>
              <a:t>.</a:t>
            </a:r>
          </a:p>
          <a:p>
            <a:r>
              <a:rPr lang="en-US" dirty="0"/>
              <a:t>When a death or loss happens, it starts the person on a journey called grief</a:t>
            </a:r>
            <a:r>
              <a:rPr lang="en-US" dirty="0" smtClean="0"/>
              <a:t>.   </a:t>
            </a:r>
            <a:endParaRPr lang="en-US" dirty="0"/>
          </a:p>
          <a:p>
            <a:endParaRPr lang="en-CA"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rcRect t="12561" b="12561"/>
          <a:stretch>
            <a:fillRect/>
          </a:stretch>
        </p:blipFill>
        <p:spPr>
          <a:xfrm>
            <a:off x="6629400" y="1614323"/>
            <a:ext cx="1828800" cy="1371600"/>
          </a:xfrm>
          <a:prstGeom prst="rect">
            <a:avLst/>
          </a:prstGeom>
        </p:spPr>
      </p:pic>
    </p:spTree>
    <p:extLst>
      <p:ext uri="{BB962C8B-B14F-4D97-AF65-F5344CB8AC3E}">
        <p14:creationId xmlns:p14="http://schemas.microsoft.com/office/powerpoint/2010/main" val="177051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000" dirty="0" smtClean="0"/>
              <a:t>What Happens in Bereavement </a:t>
            </a:r>
            <a:br>
              <a:rPr lang="en-US" sz="4000" dirty="0" smtClean="0"/>
            </a:br>
            <a:r>
              <a:rPr lang="en-US" sz="4000" dirty="0" smtClean="0"/>
              <a:t>Support Sessions?</a:t>
            </a:r>
            <a:endParaRPr lang="en-CA" sz="4000" dirty="0"/>
          </a:p>
        </p:txBody>
      </p:sp>
      <p:sp>
        <p:nvSpPr>
          <p:cNvPr id="3" name="Content Placeholder 2"/>
          <p:cNvSpPr>
            <a:spLocks noGrp="1"/>
          </p:cNvSpPr>
          <p:nvPr>
            <p:ph idx="1"/>
          </p:nvPr>
        </p:nvSpPr>
        <p:spPr/>
        <p:txBody>
          <a:bodyPr/>
          <a:lstStyle/>
          <a:p>
            <a:r>
              <a:rPr lang="en-US" dirty="0" smtClean="0"/>
              <a:t>Talk about the loss and what grief is.</a:t>
            </a:r>
          </a:p>
          <a:p>
            <a:r>
              <a:rPr lang="en-US" dirty="0" smtClean="0"/>
              <a:t>Grief involves understanding and accepting our feelings and learning how to express these feelings in a healthy manner.</a:t>
            </a:r>
          </a:p>
          <a:p>
            <a:r>
              <a:rPr lang="en-US" dirty="0" smtClean="0"/>
              <a:t>Understand the cycle of life and the different ways loss/death can occur.</a:t>
            </a:r>
          </a:p>
          <a:p>
            <a:r>
              <a:rPr lang="en-US" dirty="0" smtClean="0"/>
              <a:t>How does faith impact a person’s grief journey?</a:t>
            </a:r>
            <a:endParaRPr lang="en-CA" dirty="0"/>
          </a:p>
        </p:txBody>
      </p:sp>
    </p:spTree>
    <p:extLst>
      <p:ext uri="{BB962C8B-B14F-4D97-AF65-F5344CB8AC3E}">
        <p14:creationId xmlns:p14="http://schemas.microsoft.com/office/powerpoint/2010/main" val="130453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a:t>What Happens in Bereavement </a:t>
            </a:r>
            <a:br>
              <a:rPr lang="en-US" dirty="0"/>
            </a:br>
            <a:r>
              <a:rPr lang="en-US" dirty="0"/>
              <a:t>Support Sessions?</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 may use a variety of tools to help the person process their loss, such as:</a:t>
            </a:r>
          </a:p>
          <a:p>
            <a:r>
              <a:rPr lang="en-US" dirty="0" smtClean="0"/>
              <a:t>“In Memory” book</a:t>
            </a:r>
          </a:p>
          <a:p>
            <a:r>
              <a:rPr lang="en-US" dirty="0" smtClean="0"/>
              <a:t>Visuals and social narratives</a:t>
            </a:r>
          </a:p>
          <a:p>
            <a:r>
              <a:rPr lang="en-US" dirty="0" smtClean="0"/>
              <a:t>Sharing memories of their loved one</a:t>
            </a:r>
          </a:p>
          <a:p>
            <a:r>
              <a:rPr lang="en-US" dirty="0" smtClean="0"/>
              <a:t>Encourage the person to share a picture(s) of their loved one</a:t>
            </a:r>
          </a:p>
          <a:p>
            <a:r>
              <a:rPr lang="en-US" dirty="0" smtClean="0"/>
              <a:t>Writing a “good-bye” letter</a:t>
            </a:r>
          </a:p>
          <a:p>
            <a:r>
              <a:rPr lang="en-US" dirty="0" smtClean="0"/>
              <a:t>Using art as a way to express the person’s grief</a:t>
            </a:r>
            <a:endParaRPr lang="en-CA" dirty="0"/>
          </a:p>
        </p:txBody>
      </p:sp>
    </p:spTree>
    <p:extLst>
      <p:ext uri="{BB962C8B-B14F-4D97-AF65-F5344CB8AC3E}">
        <p14:creationId xmlns:p14="http://schemas.microsoft.com/office/powerpoint/2010/main" val="264310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676400"/>
            <a:ext cx="3124200" cy="906980"/>
          </a:xfrm>
        </p:spPr>
        <p:txBody>
          <a:bodyPr>
            <a:noAutofit/>
          </a:bodyPr>
          <a:lstStyle/>
          <a:p>
            <a:r>
              <a:rPr lang="en-US" sz="2400" dirty="0" smtClean="0"/>
              <a:t>Exploring  grief through art…..</a:t>
            </a:r>
            <a:endParaRPr lang="en-CA"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normAutofit/>
          </a:bodyPr>
          <a:lstStyle/>
          <a:p>
            <a:r>
              <a:rPr lang="en-US" sz="2800" dirty="0" smtClean="0"/>
              <a:t>What thoughts come to mind when you look at this picture?</a:t>
            </a:r>
            <a:endParaRPr lang="en-CA" sz="2800" dirty="0"/>
          </a:p>
        </p:txBody>
      </p:sp>
    </p:spTree>
    <p:extLst>
      <p:ext uri="{BB962C8B-B14F-4D97-AF65-F5344CB8AC3E}">
        <p14:creationId xmlns:p14="http://schemas.microsoft.com/office/powerpoint/2010/main" val="1290175572"/>
      </p:ext>
    </p:extLst>
  </p:cSld>
  <p:clrMapOvr>
    <a:masterClrMapping/>
  </p:clrMapOvr>
</p:sld>
</file>

<file path=ppt/theme/theme1.xml><?xml version="1.0" encoding="utf-8"?>
<a:theme xmlns:a="http://schemas.openxmlformats.org/drawingml/2006/main" name="Office Theme">
  <a:themeElements>
    <a:clrScheme name="Adults">
      <a:dk1>
        <a:srgbClr val="000000"/>
      </a:dk1>
      <a:lt1>
        <a:srgbClr val="FFFFFF"/>
      </a:lt1>
      <a:dk2>
        <a:srgbClr val="003087"/>
      </a:dk2>
      <a:lt2>
        <a:srgbClr val="7C878E"/>
      </a:lt2>
      <a:accent1>
        <a:srgbClr val="FFB81C"/>
      </a:accent1>
      <a:accent2>
        <a:srgbClr val="7C878E"/>
      </a:accent2>
      <a:accent3>
        <a:srgbClr val="E61794"/>
      </a:accent3>
      <a:accent4>
        <a:srgbClr val="615E9B"/>
      </a:accent4>
      <a:accent5>
        <a:srgbClr val="FFFFFF"/>
      </a:accent5>
      <a:accent6>
        <a:srgbClr val="FFFFFF"/>
      </a:accent6>
      <a:hlink>
        <a:srgbClr val="615E9B"/>
      </a:hlink>
      <a:folHlink>
        <a:srgbClr val="615E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3376</Words>
  <Application>Microsoft Office PowerPoint</Application>
  <PresentationFormat>On-screen Show (4:3)</PresentationFormat>
  <Paragraphs>295</Paragraphs>
  <Slides>47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Proxima Nova Rg</vt:lpstr>
      <vt:lpstr>Wingdings</vt:lpstr>
      <vt:lpstr>Office Theme</vt:lpstr>
      <vt:lpstr>Bereavement Education Workshop</vt:lpstr>
      <vt:lpstr>Describe what you see here….</vt:lpstr>
      <vt:lpstr>Our hope for our time together today….</vt:lpstr>
      <vt:lpstr>What is Bereavement supports?</vt:lpstr>
      <vt:lpstr>What is Bereavement Supports?</vt:lpstr>
      <vt:lpstr>What is Grief?</vt:lpstr>
      <vt:lpstr>What Happens in Bereavement  Support Sessions?</vt:lpstr>
      <vt:lpstr>What Happens in Bereavement  Support Sessions?</vt:lpstr>
      <vt:lpstr>Exploring  grief through art…..</vt:lpstr>
      <vt:lpstr>Exploring grief through art….</vt:lpstr>
      <vt:lpstr>The Goal of Bereavement Supports</vt:lpstr>
      <vt:lpstr>The Grief Journey</vt:lpstr>
      <vt:lpstr>Why Use Bereavement Supports?</vt:lpstr>
      <vt:lpstr>The Role of Support Staff</vt:lpstr>
      <vt:lpstr>The Role of Support Staff</vt:lpstr>
      <vt:lpstr>The Key Qualities in Supporting Grief*</vt:lpstr>
      <vt:lpstr>The stages of grief and practical ways to support the person</vt:lpstr>
      <vt:lpstr>The Stages of Grief</vt:lpstr>
      <vt:lpstr>From David Kessler*…..</vt:lpstr>
      <vt:lpstr>The Five Stages of Grief</vt:lpstr>
      <vt:lpstr>A Word about “The Five Stages”……..</vt:lpstr>
      <vt:lpstr>Grief is not a linear journey….</vt:lpstr>
      <vt:lpstr>Denial</vt:lpstr>
      <vt:lpstr>Anger/Bitterness</vt:lpstr>
      <vt:lpstr>Bargaining</vt:lpstr>
      <vt:lpstr>Fear</vt:lpstr>
      <vt:lpstr>Sadness/Loneliness</vt:lpstr>
      <vt:lpstr>Depression*</vt:lpstr>
      <vt:lpstr>There is the potential for “normal grief” to slip  into more “complicated grief”</vt:lpstr>
      <vt:lpstr>Acceptance</vt:lpstr>
      <vt:lpstr>Even when a person has accepted their new reality, there may still be “grief attacks”…..</vt:lpstr>
      <vt:lpstr>A few further thoughts…..</vt:lpstr>
      <vt:lpstr>A few further thoughts….</vt:lpstr>
      <vt:lpstr>Triggers to Grief….</vt:lpstr>
      <vt:lpstr>Grief Triggers…..</vt:lpstr>
      <vt:lpstr>What about Faith?</vt:lpstr>
      <vt:lpstr>What about Faith?</vt:lpstr>
      <vt:lpstr>What about Faith?</vt:lpstr>
      <vt:lpstr>Grief, Loss and Trauma</vt:lpstr>
      <vt:lpstr>Grief and Trauma continued….</vt:lpstr>
      <vt:lpstr>Guiding Principles of Trauma-Informed Care</vt:lpstr>
      <vt:lpstr>But what about……</vt:lpstr>
      <vt:lpstr>Questions…..</vt:lpstr>
      <vt:lpstr>Helpful resources</vt:lpstr>
      <vt:lpstr>Helpful Resources</vt:lpstr>
      <vt:lpstr>Any Further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Dunkley</dc:creator>
  <cp:lastModifiedBy>Melissa Gibson</cp:lastModifiedBy>
  <cp:revision>80</cp:revision>
  <cp:lastPrinted>2019-12-10T13:17:28Z</cp:lastPrinted>
  <dcterms:created xsi:type="dcterms:W3CDTF">2019-12-05T17:51:49Z</dcterms:created>
  <dcterms:modified xsi:type="dcterms:W3CDTF">2022-03-14T23:55:09Z</dcterms:modified>
</cp:coreProperties>
</file>